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2"/>
  </p:notesMasterIdLst>
  <p:sldIdLst>
    <p:sldId id="256" r:id="rId2"/>
    <p:sldId id="257" r:id="rId3"/>
    <p:sldId id="258" r:id="rId4"/>
    <p:sldId id="262" r:id="rId5"/>
    <p:sldId id="264" r:id="rId6"/>
    <p:sldId id="259" r:id="rId7"/>
    <p:sldId id="260" r:id="rId8"/>
    <p:sldId id="263" r:id="rId9"/>
    <p:sldId id="266"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3662"/>
  </p:normalViewPr>
  <p:slideViewPr>
    <p:cSldViewPr snapToGrid="0">
      <p:cViewPr varScale="1">
        <p:scale>
          <a:sx n="89" d="100"/>
          <a:sy n="89" d="100"/>
        </p:scale>
        <p:origin x="143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6E95BC-5322-074A-A293-9AC8D24A2850}" type="datetimeFigureOut">
              <a:rPr lang="en-US" smtClean="0"/>
              <a:t>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4AE4FA-2E14-BF4D-878C-E8E7724EB2A2}" type="slidenum">
              <a:rPr lang="en-US" smtClean="0"/>
              <a:t>‹#›</a:t>
            </a:fld>
            <a:endParaRPr lang="en-US"/>
          </a:p>
        </p:txBody>
      </p:sp>
    </p:spTree>
    <p:extLst>
      <p:ext uri="{BB962C8B-B14F-4D97-AF65-F5344CB8AC3E}">
        <p14:creationId xmlns:p14="http://schemas.microsoft.com/office/powerpoint/2010/main" val="3845161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Simplified Arabic Fixed" panose="02070309020205020404" pitchFamily="49" charset="-78"/>
                <a:cs typeface="Simplified Arabic Fixed" panose="02070309020205020404" pitchFamily="49" charset="-78"/>
              </a:rPr>
              <a:t>More automated data analysis typically requires uniformly formatted documents/citations and complete indices</a:t>
            </a:r>
          </a:p>
          <a:p>
            <a:endParaRPr lang="en-US" dirty="0"/>
          </a:p>
        </p:txBody>
      </p:sp>
      <p:sp>
        <p:nvSpPr>
          <p:cNvPr id="4" name="Slide Number Placeholder 3"/>
          <p:cNvSpPr>
            <a:spLocks noGrp="1"/>
          </p:cNvSpPr>
          <p:nvPr>
            <p:ph type="sldNum" sz="quarter" idx="5"/>
          </p:nvPr>
        </p:nvSpPr>
        <p:spPr/>
        <p:txBody>
          <a:bodyPr/>
          <a:lstStyle/>
          <a:p>
            <a:fld id="{E04AE4FA-2E14-BF4D-878C-E8E7724EB2A2}" type="slidenum">
              <a:rPr lang="en-US" smtClean="0"/>
              <a:t>2</a:t>
            </a:fld>
            <a:endParaRPr lang="en-US"/>
          </a:p>
        </p:txBody>
      </p:sp>
    </p:spTree>
    <p:extLst>
      <p:ext uri="{BB962C8B-B14F-4D97-AF65-F5344CB8AC3E}">
        <p14:creationId xmlns:p14="http://schemas.microsoft.com/office/powerpoint/2010/main" val="1254973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121"/>
                </a:solidFill>
                <a:effectLst/>
                <a:latin typeface="Arial" panose="020B0604020202020204" pitchFamily="34" charset="0"/>
              </a:rPr>
              <a:t>https://</a:t>
            </a:r>
            <a:r>
              <a:rPr lang="en-US" b="0" i="0" dirty="0" err="1">
                <a:solidFill>
                  <a:srgbClr val="212121"/>
                </a:solidFill>
                <a:effectLst/>
                <a:latin typeface="Arial" panose="020B0604020202020204" pitchFamily="34" charset="0"/>
              </a:rPr>
              <a:t>govt.westlaw.com</a:t>
            </a:r>
            <a:r>
              <a:rPr lang="en-US" b="0" i="0" dirty="0">
                <a:solidFill>
                  <a:srgbClr val="212121"/>
                </a:solidFill>
                <a:effectLst/>
                <a:latin typeface="Arial" panose="020B0604020202020204" pitchFamily="34" charset="0"/>
              </a:rPr>
              <a:t>/</a:t>
            </a:r>
            <a:r>
              <a:rPr lang="en-US" b="0" i="0" dirty="0" err="1">
                <a:solidFill>
                  <a:srgbClr val="212121"/>
                </a:solidFill>
                <a:effectLst/>
                <a:latin typeface="Arial" panose="020B0604020202020204" pitchFamily="34" charset="0"/>
              </a:rPr>
              <a:t>calregs</a:t>
            </a:r>
            <a:r>
              <a:rPr lang="en-US" b="0" i="0" dirty="0">
                <a:solidFill>
                  <a:srgbClr val="212121"/>
                </a:solidFill>
                <a:effectLst/>
                <a:latin typeface="Arial" panose="020B0604020202020204" pitchFamily="34" charset="0"/>
              </a:rPr>
              <a:t>/Document/IB64FB55A5B6E11EC9451000D3A7C4BC3?viewType=</a:t>
            </a:r>
            <a:r>
              <a:rPr lang="en-US" b="0" i="0" dirty="0" err="1">
                <a:solidFill>
                  <a:srgbClr val="212121"/>
                </a:solidFill>
                <a:effectLst/>
                <a:latin typeface="Arial" panose="020B0604020202020204" pitchFamily="34" charset="0"/>
              </a:rPr>
              <a:t>FullText&amp;originationContext</a:t>
            </a:r>
            <a:r>
              <a:rPr lang="en-US" b="0" i="0" dirty="0">
                <a:solidFill>
                  <a:srgbClr val="212121"/>
                </a:solidFill>
                <a:effectLst/>
                <a:latin typeface="Arial" panose="020B0604020202020204" pitchFamily="34" charset="0"/>
              </a:rPr>
              <a:t>=</a:t>
            </a:r>
            <a:r>
              <a:rPr lang="en-US" b="0" i="0" dirty="0" err="1">
                <a:solidFill>
                  <a:srgbClr val="212121"/>
                </a:solidFill>
                <a:effectLst/>
                <a:latin typeface="Arial" panose="020B0604020202020204" pitchFamily="34" charset="0"/>
              </a:rPr>
              <a:t>documenttoc&amp;transitionType</a:t>
            </a:r>
            <a:r>
              <a:rPr lang="en-US" b="0" i="0" dirty="0">
                <a:solidFill>
                  <a:srgbClr val="212121"/>
                </a:solidFill>
                <a:effectLst/>
                <a:latin typeface="Arial" panose="020B0604020202020204" pitchFamily="34" charset="0"/>
              </a:rPr>
              <a:t>=</a:t>
            </a:r>
            <a:r>
              <a:rPr lang="en-US" b="0" i="0" dirty="0" err="1">
                <a:solidFill>
                  <a:srgbClr val="212121"/>
                </a:solidFill>
                <a:effectLst/>
                <a:latin typeface="Arial" panose="020B0604020202020204" pitchFamily="34" charset="0"/>
              </a:rPr>
              <a:t>CategoryPageItem&amp;contextData</a:t>
            </a:r>
            <a:r>
              <a:rPr lang="en-US" b="0" i="0" dirty="0">
                <a:solidFill>
                  <a:srgbClr val="212121"/>
                </a:solidFill>
                <a:effectLst/>
                <a:latin typeface="Arial" panose="020B0604020202020204" pitchFamily="34" charset="0"/>
              </a:rPr>
              <a:t>=(</a:t>
            </a:r>
            <a:r>
              <a:rPr lang="en-US" b="0" i="0" dirty="0" err="1">
                <a:solidFill>
                  <a:srgbClr val="212121"/>
                </a:solidFill>
                <a:effectLst/>
                <a:latin typeface="Arial" panose="020B0604020202020204" pitchFamily="34" charset="0"/>
              </a:rPr>
              <a:t>sc.Default</a:t>
            </a:r>
            <a:r>
              <a:rPr lang="en-US" b="0" i="0" dirty="0">
                <a:solidFill>
                  <a:srgbClr val="212121"/>
                </a:solidFill>
                <a:effectLst/>
                <a:latin typeface="Arial" panose="020B0604020202020204" pitchFamily="34" charset="0"/>
              </a:rPr>
              <a:t>)</a:t>
            </a:r>
          </a:p>
          <a:p>
            <a:pPr algn="l"/>
            <a:r>
              <a:rPr lang="en-US" b="0" i="0" dirty="0">
                <a:solidFill>
                  <a:srgbClr val="212121"/>
                </a:solidFill>
                <a:effectLst/>
                <a:latin typeface="Arial" panose="020B0604020202020204" pitchFamily="34" charset="0"/>
              </a:rPr>
              <a:t>When evaluating whether a Plan is likely to achieve the sustainability goal for the basin, the Department shall consider the following:</a:t>
            </a:r>
          </a:p>
          <a:p>
            <a:pPr marL="228600" indent="-228600" algn="l">
              <a:buAutoNum type="arabicParenBoth"/>
            </a:pPr>
            <a:r>
              <a:rPr lang="en-US" b="0" i="0" dirty="0">
                <a:solidFill>
                  <a:srgbClr val="212121"/>
                </a:solidFill>
                <a:effectLst/>
                <a:latin typeface="Arial" panose="020B0604020202020204" pitchFamily="34" charset="0"/>
              </a:rPr>
              <a:t>Whether the assumptions, criteria, findings, and objectives, including the sustainability goal, undesirable results, minimum thresholds, measurable objectives, and interim milestones are reasonable and supported by the best available information and best available science.</a:t>
            </a:r>
          </a:p>
          <a:p>
            <a:endParaRPr lang="en-US" dirty="0"/>
          </a:p>
        </p:txBody>
      </p:sp>
      <p:sp>
        <p:nvSpPr>
          <p:cNvPr id="4" name="Slide Number Placeholder 3"/>
          <p:cNvSpPr>
            <a:spLocks noGrp="1"/>
          </p:cNvSpPr>
          <p:nvPr>
            <p:ph type="sldNum" sz="quarter" idx="5"/>
          </p:nvPr>
        </p:nvSpPr>
        <p:spPr/>
        <p:txBody>
          <a:bodyPr/>
          <a:lstStyle/>
          <a:p>
            <a:fld id="{E04AE4FA-2E14-BF4D-878C-E8E7724EB2A2}" type="slidenum">
              <a:rPr lang="en-US" smtClean="0"/>
              <a:t>4</a:t>
            </a:fld>
            <a:endParaRPr lang="en-US"/>
          </a:p>
        </p:txBody>
      </p:sp>
    </p:spTree>
    <p:extLst>
      <p:ext uri="{BB962C8B-B14F-4D97-AF65-F5344CB8AC3E}">
        <p14:creationId xmlns:p14="http://schemas.microsoft.com/office/powerpoint/2010/main" val="41937611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81D74-CD87-6D13-90B3-399C68B4D1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92D1B9-3C82-448B-71C9-3285C001AD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6F518E-FB1A-F5A4-7ED1-00A8A0CD48DE}"/>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5" name="Footer Placeholder 4">
            <a:extLst>
              <a:ext uri="{FF2B5EF4-FFF2-40B4-BE49-F238E27FC236}">
                <a16:creationId xmlns:a16="http://schemas.microsoft.com/office/drawing/2014/main" id="{CC7EFB2E-D3F2-95C5-E49A-F6A7103054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91E8F-A997-571D-7BA5-7D5165325014}"/>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420958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7330A-0B2A-5A6F-CBD0-95AA065962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A9EE04D-3FD2-D1C6-CDC5-981728A77A5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924474-1239-B8CA-F054-016CBA6DB5A8}"/>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5" name="Footer Placeholder 4">
            <a:extLst>
              <a:ext uri="{FF2B5EF4-FFF2-40B4-BE49-F238E27FC236}">
                <a16:creationId xmlns:a16="http://schemas.microsoft.com/office/drawing/2014/main" id="{0533DFFD-4A57-555C-0B00-2BAA086B56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396B10-5879-F9F4-6A5C-4794ED162CD4}"/>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121504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4127B8-08AA-0E22-F3F9-BAA3C01C99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D6F6C3-640F-A470-A600-D0AF6288A3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94222F-4778-97AF-B3AB-C58C344172EF}"/>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5" name="Footer Placeholder 4">
            <a:extLst>
              <a:ext uri="{FF2B5EF4-FFF2-40B4-BE49-F238E27FC236}">
                <a16:creationId xmlns:a16="http://schemas.microsoft.com/office/drawing/2014/main" id="{2CD06F7B-2215-9358-5858-62FFC020DC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5005EE-9F4C-AB97-FD96-5F9577BA95C7}"/>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931715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DB6C7-F4D8-85BB-B435-9DAD7E14B2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AC0C3C-6C4F-4257-ECBE-058E7E495C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7DD5A8-99BA-A0DC-9606-325A2E9EDA9A}"/>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5" name="Footer Placeholder 4">
            <a:extLst>
              <a:ext uri="{FF2B5EF4-FFF2-40B4-BE49-F238E27FC236}">
                <a16:creationId xmlns:a16="http://schemas.microsoft.com/office/drawing/2014/main" id="{67B5D067-CBD8-8E89-F9FF-42FA29D44D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CC9AB-6B06-AB3C-2561-9C80DFBC691C}"/>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122782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1C01-840B-8925-6958-C3E6D7AA584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F48684-07CC-F126-3581-60F137C8BC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091A3E-44AD-A774-DFC2-28901F2ED1A3}"/>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5" name="Footer Placeholder 4">
            <a:extLst>
              <a:ext uri="{FF2B5EF4-FFF2-40B4-BE49-F238E27FC236}">
                <a16:creationId xmlns:a16="http://schemas.microsoft.com/office/drawing/2014/main" id="{8CBB2F9C-8223-0824-F12B-C914D9ACFD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767565-EA4B-9316-FB08-458CB1F66565}"/>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332076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BD400-FC4A-B07B-E792-F0A6A9A7E0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4A3D45-FB7D-5F26-FCF9-CC4BE4AB2D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82A2D0-89F4-6F25-0E4C-8220D3946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36AF93D-C863-127C-AF87-E9C4CD57C21B}"/>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6" name="Footer Placeholder 5">
            <a:extLst>
              <a:ext uri="{FF2B5EF4-FFF2-40B4-BE49-F238E27FC236}">
                <a16:creationId xmlns:a16="http://schemas.microsoft.com/office/drawing/2014/main" id="{F109E8F9-BB35-1790-14A4-10FE9F1BE0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82228-BE47-6D59-1169-E666835B4DBA}"/>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2671890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F9B7E-A15C-036D-E8C0-83D61C07B9D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B42A25-2897-5AB5-F125-03170D02F6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F23F0D-D2E9-4280-891B-2FD6B148EA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F3599BE-8B0E-3A1C-00B0-D3C52AF3B3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7E758A-EA6A-C1D4-F359-F997521556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27EAFC-5A24-613B-7EDA-975C644A00F3}"/>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8" name="Footer Placeholder 7">
            <a:extLst>
              <a:ext uri="{FF2B5EF4-FFF2-40B4-BE49-F238E27FC236}">
                <a16:creationId xmlns:a16="http://schemas.microsoft.com/office/drawing/2014/main" id="{49C4F221-7049-1AF7-E415-F156D154EB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A75BFF2-8978-A68D-4D35-71600FB27B27}"/>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954935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A5019-0116-A685-9C8C-67A4FFA7665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F5C0B7E-F690-A837-E011-89C519E27FC9}"/>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4" name="Footer Placeholder 3">
            <a:extLst>
              <a:ext uri="{FF2B5EF4-FFF2-40B4-BE49-F238E27FC236}">
                <a16:creationId xmlns:a16="http://schemas.microsoft.com/office/drawing/2014/main" id="{345F347B-66D4-AE64-32C3-B9B5BBBA34E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99DB8C-805C-FF09-13C7-20FC8F302C6F}"/>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7657002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16606A-3FF7-0508-B654-0FF389A32600}"/>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3" name="Footer Placeholder 2">
            <a:extLst>
              <a:ext uri="{FF2B5EF4-FFF2-40B4-BE49-F238E27FC236}">
                <a16:creationId xmlns:a16="http://schemas.microsoft.com/office/drawing/2014/main" id="{5D42F143-9524-4D60-D4F7-5E7CBD0EB1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F4FB02-5344-BB1C-A816-E0A23E41B7AC}"/>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4106778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CF594-0EB4-DAD6-5D19-10F1C3AEAA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11D44B8-0BEB-3287-BFC2-0666C8ED14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CFD1FC0-95FF-637F-3420-66DA99618C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7C2881-939B-499A-C91B-F193BBAF8C69}"/>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6" name="Footer Placeholder 5">
            <a:extLst>
              <a:ext uri="{FF2B5EF4-FFF2-40B4-BE49-F238E27FC236}">
                <a16:creationId xmlns:a16="http://schemas.microsoft.com/office/drawing/2014/main" id="{832F13A5-26DE-7425-1C69-77A433500B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20560B-6677-7D29-41AA-2B6623AB5EEB}"/>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2179067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DEA69-AD3D-5E09-F321-AEB5A01147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461D44-5EEB-C6D2-D725-DA459122BF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E22C43-757B-D8AB-089D-3F19947384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89EF2F-9736-763B-2A6C-3B65E91BF090}"/>
              </a:ext>
            </a:extLst>
          </p:cNvPr>
          <p:cNvSpPr>
            <a:spLocks noGrp="1"/>
          </p:cNvSpPr>
          <p:nvPr>
            <p:ph type="dt" sz="half" idx="10"/>
          </p:nvPr>
        </p:nvSpPr>
        <p:spPr/>
        <p:txBody>
          <a:bodyPr/>
          <a:lstStyle/>
          <a:p>
            <a:fld id="{3D279D4E-F7EF-C448-97E5-D327EA24056F}" type="datetimeFigureOut">
              <a:rPr lang="en-US" smtClean="0"/>
              <a:t>1/3/23</a:t>
            </a:fld>
            <a:endParaRPr lang="en-US"/>
          </a:p>
        </p:txBody>
      </p:sp>
      <p:sp>
        <p:nvSpPr>
          <p:cNvPr id="6" name="Footer Placeholder 5">
            <a:extLst>
              <a:ext uri="{FF2B5EF4-FFF2-40B4-BE49-F238E27FC236}">
                <a16:creationId xmlns:a16="http://schemas.microsoft.com/office/drawing/2014/main" id="{E5D8FA5C-7153-4CAA-A76D-E965B284B2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A4CE15-C67D-129B-585F-7BA982ADE2B0}"/>
              </a:ext>
            </a:extLst>
          </p:cNvPr>
          <p:cNvSpPr>
            <a:spLocks noGrp="1"/>
          </p:cNvSpPr>
          <p:nvPr>
            <p:ph type="sldNum" sz="quarter" idx="12"/>
          </p:nvPr>
        </p:nvSpPr>
        <p:spPr/>
        <p:txBody>
          <a:bodyPr/>
          <a:lstStyle/>
          <a:p>
            <a:fld id="{FC7FD44B-DBB9-AF40-B63D-0D6531E5EE9F}" type="slidenum">
              <a:rPr lang="en-US" smtClean="0"/>
              <a:t>‹#›</a:t>
            </a:fld>
            <a:endParaRPr lang="en-US"/>
          </a:p>
        </p:txBody>
      </p:sp>
    </p:spTree>
    <p:extLst>
      <p:ext uri="{BB962C8B-B14F-4D97-AF65-F5344CB8AC3E}">
        <p14:creationId xmlns:p14="http://schemas.microsoft.com/office/powerpoint/2010/main" val="3076926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7BC15FD-3465-D592-1448-90ECC47A35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351BCF8-ABF3-5D7C-9021-F4D9ACE23E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1B0D64-B819-E5B0-4D1B-4E127ACD24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279D4E-F7EF-C448-97E5-D327EA24056F}" type="datetimeFigureOut">
              <a:rPr lang="en-US" smtClean="0"/>
              <a:t>1/3/23</a:t>
            </a:fld>
            <a:endParaRPr lang="en-US"/>
          </a:p>
        </p:txBody>
      </p:sp>
      <p:sp>
        <p:nvSpPr>
          <p:cNvPr id="5" name="Footer Placeholder 4">
            <a:extLst>
              <a:ext uri="{FF2B5EF4-FFF2-40B4-BE49-F238E27FC236}">
                <a16:creationId xmlns:a16="http://schemas.microsoft.com/office/drawing/2014/main" id="{50E4DFF7-A403-F045-9E37-FE32478714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86ADAB-DBEA-4F4D-7F6F-F259016E9E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7FD44B-DBB9-AF40-B63D-0D6531E5EE9F}" type="slidenum">
              <a:rPr lang="en-US" smtClean="0"/>
              <a:t>‹#›</a:t>
            </a:fld>
            <a:endParaRPr lang="en-US"/>
          </a:p>
        </p:txBody>
      </p:sp>
    </p:spTree>
    <p:extLst>
      <p:ext uri="{BB962C8B-B14F-4D97-AF65-F5344CB8AC3E}">
        <p14:creationId xmlns:p14="http://schemas.microsoft.com/office/powerpoint/2010/main" val="15173628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 businesscard&#10;&#10;Description automatically generated">
            <a:extLst>
              <a:ext uri="{FF2B5EF4-FFF2-40B4-BE49-F238E27FC236}">
                <a16:creationId xmlns:a16="http://schemas.microsoft.com/office/drawing/2014/main" id="{5FEA29D2-E73B-5172-A7AE-9C33BE150527}"/>
              </a:ext>
            </a:extLst>
          </p:cNvPr>
          <p:cNvPicPr>
            <a:picLocks noChangeAspect="1"/>
          </p:cNvPicPr>
          <p:nvPr/>
        </p:nvPicPr>
        <p:blipFill>
          <a:blip r:embed="rId2"/>
          <a:stretch>
            <a:fillRect/>
          </a:stretch>
        </p:blipFill>
        <p:spPr>
          <a:xfrm>
            <a:off x="1031239" y="1304071"/>
            <a:ext cx="3775459" cy="4218390"/>
          </a:xfrm>
          <a:prstGeom prst="rect">
            <a:avLst/>
          </a:prstGeom>
        </p:spPr>
      </p:pic>
      <p:sp>
        <p:nvSpPr>
          <p:cNvPr id="20" name="Freeform: Shape 19">
            <a:extLst>
              <a:ext uri="{FF2B5EF4-FFF2-40B4-BE49-F238E27FC236}">
                <a16:creationId xmlns:a16="http://schemas.microsoft.com/office/drawing/2014/main" id="{B9A1D9BC-1455-4308-9ABD-A3F8EDB67A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6068" y="320442"/>
            <a:ext cx="6572492" cy="6212748"/>
          </a:xfrm>
          <a:custGeom>
            <a:avLst/>
            <a:gdLst>
              <a:gd name="connsiteX0" fmla="*/ 0 w 6572492"/>
              <a:gd name="connsiteY0" fmla="*/ 0 h 6212748"/>
              <a:gd name="connsiteX1" fmla="*/ 2248593 w 6572492"/>
              <a:gd name="connsiteY1" fmla="*/ 0 h 6212748"/>
              <a:gd name="connsiteX2" fmla="*/ 2694770 w 6572492"/>
              <a:gd name="connsiteY2" fmla="*/ 0 h 6212748"/>
              <a:gd name="connsiteX3" fmla="*/ 2991094 w 6572492"/>
              <a:gd name="connsiteY3" fmla="*/ 0 h 6212748"/>
              <a:gd name="connsiteX4" fmla="*/ 6572492 w 6572492"/>
              <a:gd name="connsiteY4" fmla="*/ 0 h 6212748"/>
              <a:gd name="connsiteX5" fmla="*/ 6572492 w 6572492"/>
              <a:gd name="connsiteY5" fmla="*/ 2864954 h 6212748"/>
              <a:gd name="connsiteX6" fmla="*/ 3129047 w 6572492"/>
              <a:gd name="connsiteY6" fmla="*/ 6212748 h 6212748"/>
              <a:gd name="connsiteX7" fmla="*/ 2694770 w 6572492"/>
              <a:gd name="connsiteY7" fmla="*/ 6212748 h 6212748"/>
              <a:gd name="connsiteX8" fmla="*/ 2248593 w 6572492"/>
              <a:gd name="connsiteY8" fmla="*/ 6212748 h 6212748"/>
              <a:gd name="connsiteX9" fmla="*/ 0 w 6572492"/>
              <a:gd name="connsiteY9" fmla="*/ 6212748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72492" h="6212748">
                <a:moveTo>
                  <a:pt x="0" y="0"/>
                </a:moveTo>
                <a:lnTo>
                  <a:pt x="2248593" y="0"/>
                </a:lnTo>
                <a:lnTo>
                  <a:pt x="2694770" y="0"/>
                </a:lnTo>
                <a:lnTo>
                  <a:pt x="2991094" y="0"/>
                </a:lnTo>
                <a:lnTo>
                  <a:pt x="6572492" y="0"/>
                </a:lnTo>
                <a:lnTo>
                  <a:pt x="6572492" y="2864954"/>
                </a:lnTo>
                <a:lnTo>
                  <a:pt x="3129047" y="6212748"/>
                </a:lnTo>
                <a:lnTo>
                  <a:pt x="2694770" y="6212748"/>
                </a:lnTo>
                <a:lnTo>
                  <a:pt x="2248593"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Right Triangle 21">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4A62647B-1222-407C-8740-5A497612B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A791E-2A4A-292B-A1EE-31C2F55D5D22}"/>
              </a:ext>
            </a:extLst>
          </p:cNvPr>
          <p:cNvSpPr>
            <a:spLocks noGrp="1"/>
          </p:cNvSpPr>
          <p:nvPr>
            <p:ph type="ctrTitle"/>
          </p:nvPr>
        </p:nvSpPr>
        <p:spPr>
          <a:xfrm>
            <a:off x="5775961" y="1069812"/>
            <a:ext cx="5384800" cy="2657385"/>
          </a:xfrm>
        </p:spPr>
        <p:txBody>
          <a:bodyPr anchor="b">
            <a:normAutofit/>
          </a:bodyPr>
          <a:lstStyle/>
          <a:p>
            <a:pPr algn="l"/>
            <a:r>
              <a:rPr lang="en-US" sz="4000" dirty="0" err="1">
                <a:latin typeface="Simplified Arabic Fixed" panose="020F0502020204030204" pitchFamily="34" charset="0"/>
                <a:ea typeface="SimSun" panose="02010600030101010101" pitchFamily="2" charset="-122"/>
                <a:cs typeface="Simplified Arabic Fixed" panose="020F0502020204030204" pitchFamily="34" charset="0"/>
              </a:rPr>
              <a:t>govscienceuseR</a:t>
            </a:r>
            <a:r>
              <a:rPr lang="en-US" sz="4000" dirty="0">
                <a:latin typeface="Simplified Arabic Fixed" panose="020F0502020204030204" pitchFamily="34" charset="0"/>
                <a:ea typeface="SimSun" panose="02010600030101010101" pitchFamily="2" charset="-122"/>
                <a:cs typeface="Simplified Arabic Fixed" panose="020F0502020204030204" pitchFamily="34" charset="0"/>
              </a:rPr>
              <a:t>: </a:t>
            </a:r>
            <a:br>
              <a:rPr lang="en-US" sz="4000" dirty="0">
                <a:latin typeface="Simplified Arabic Fixed" panose="020F0502020204030204" pitchFamily="34" charset="0"/>
                <a:ea typeface="SimSun" panose="02010600030101010101" pitchFamily="2" charset="-122"/>
                <a:cs typeface="Simplified Arabic Fixed" panose="020F0502020204030204" pitchFamily="34" charset="0"/>
              </a:rPr>
            </a:br>
            <a:r>
              <a:rPr lang="en-US" sz="4000" dirty="0">
                <a:latin typeface="Simplified Arabic Fixed" panose="020F0502020204030204" pitchFamily="34" charset="0"/>
                <a:ea typeface="SimSun" panose="02010600030101010101" pitchFamily="2" charset="-122"/>
                <a:cs typeface="Simplified Arabic Fixed" panose="020F0502020204030204" pitchFamily="34" charset="0"/>
              </a:rPr>
              <a:t>Tools for quantifying science in policy</a:t>
            </a:r>
          </a:p>
        </p:txBody>
      </p:sp>
      <p:sp>
        <p:nvSpPr>
          <p:cNvPr id="3" name="Subtitle 2">
            <a:extLst>
              <a:ext uri="{FF2B5EF4-FFF2-40B4-BE49-F238E27FC236}">
                <a16:creationId xmlns:a16="http://schemas.microsoft.com/office/drawing/2014/main" id="{5C20F972-1916-883F-26F2-F46D933FAE17}"/>
              </a:ext>
            </a:extLst>
          </p:cNvPr>
          <p:cNvSpPr>
            <a:spLocks noGrp="1"/>
          </p:cNvSpPr>
          <p:nvPr>
            <p:ph type="subTitle" idx="1"/>
          </p:nvPr>
        </p:nvSpPr>
        <p:spPr>
          <a:xfrm>
            <a:off x="5775961" y="4693171"/>
            <a:ext cx="4326805" cy="1095017"/>
          </a:xfrm>
        </p:spPr>
        <p:txBody>
          <a:bodyPr anchor="t">
            <a:normAutofit/>
          </a:bodyPr>
          <a:lstStyle/>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Liza Wood</a:t>
            </a:r>
          </a:p>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Tyler Scott</a:t>
            </a:r>
          </a:p>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University of California, Davis</a:t>
            </a:r>
          </a:p>
        </p:txBody>
      </p:sp>
    </p:spTree>
    <p:extLst>
      <p:ext uri="{BB962C8B-B14F-4D97-AF65-F5344CB8AC3E}">
        <p14:creationId xmlns:p14="http://schemas.microsoft.com/office/powerpoint/2010/main" val="525708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EFFFF"/>
              </a:solidFill>
              <a:effectLst/>
              <a:uLnTx/>
              <a:uFillTx/>
              <a:latin typeface="Calibri" panose="020F0502020204030204"/>
              <a:ea typeface="+mn-ea"/>
              <a:cs typeface="+mn-cs"/>
            </a:endParaRPr>
          </a:p>
        </p:txBody>
      </p:sp>
      <p:pic>
        <p:nvPicPr>
          <p:cNvPr id="4" name="Picture 3" descr="A picture containing text, businesscard&#10;&#10;Description automatically generated">
            <a:extLst>
              <a:ext uri="{FF2B5EF4-FFF2-40B4-BE49-F238E27FC236}">
                <a16:creationId xmlns:a16="http://schemas.microsoft.com/office/drawing/2014/main" id="{5FEA29D2-E73B-5172-A7AE-9C33BE150527}"/>
              </a:ext>
            </a:extLst>
          </p:cNvPr>
          <p:cNvPicPr>
            <a:picLocks noChangeAspect="1"/>
          </p:cNvPicPr>
          <p:nvPr/>
        </p:nvPicPr>
        <p:blipFill>
          <a:blip r:embed="rId2"/>
          <a:stretch>
            <a:fillRect/>
          </a:stretch>
        </p:blipFill>
        <p:spPr>
          <a:xfrm>
            <a:off x="1031239" y="1304071"/>
            <a:ext cx="3775459" cy="4218390"/>
          </a:xfrm>
          <a:prstGeom prst="rect">
            <a:avLst/>
          </a:prstGeom>
        </p:spPr>
      </p:pic>
      <p:sp>
        <p:nvSpPr>
          <p:cNvPr id="20" name="Freeform: Shape 19">
            <a:extLst>
              <a:ext uri="{FF2B5EF4-FFF2-40B4-BE49-F238E27FC236}">
                <a16:creationId xmlns:a16="http://schemas.microsoft.com/office/drawing/2014/main" id="{B9A1D9BC-1455-4308-9ABD-A3F8EDB67A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6068" y="320442"/>
            <a:ext cx="6572492" cy="6212748"/>
          </a:xfrm>
          <a:custGeom>
            <a:avLst/>
            <a:gdLst>
              <a:gd name="connsiteX0" fmla="*/ 0 w 6572492"/>
              <a:gd name="connsiteY0" fmla="*/ 0 h 6212748"/>
              <a:gd name="connsiteX1" fmla="*/ 2248593 w 6572492"/>
              <a:gd name="connsiteY1" fmla="*/ 0 h 6212748"/>
              <a:gd name="connsiteX2" fmla="*/ 2694770 w 6572492"/>
              <a:gd name="connsiteY2" fmla="*/ 0 h 6212748"/>
              <a:gd name="connsiteX3" fmla="*/ 2991094 w 6572492"/>
              <a:gd name="connsiteY3" fmla="*/ 0 h 6212748"/>
              <a:gd name="connsiteX4" fmla="*/ 6572492 w 6572492"/>
              <a:gd name="connsiteY4" fmla="*/ 0 h 6212748"/>
              <a:gd name="connsiteX5" fmla="*/ 6572492 w 6572492"/>
              <a:gd name="connsiteY5" fmla="*/ 2864954 h 6212748"/>
              <a:gd name="connsiteX6" fmla="*/ 3129047 w 6572492"/>
              <a:gd name="connsiteY6" fmla="*/ 6212748 h 6212748"/>
              <a:gd name="connsiteX7" fmla="*/ 2694770 w 6572492"/>
              <a:gd name="connsiteY7" fmla="*/ 6212748 h 6212748"/>
              <a:gd name="connsiteX8" fmla="*/ 2248593 w 6572492"/>
              <a:gd name="connsiteY8" fmla="*/ 6212748 h 6212748"/>
              <a:gd name="connsiteX9" fmla="*/ 0 w 6572492"/>
              <a:gd name="connsiteY9" fmla="*/ 6212748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72492" h="6212748">
                <a:moveTo>
                  <a:pt x="0" y="0"/>
                </a:moveTo>
                <a:lnTo>
                  <a:pt x="2248593" y="0"/>
                </a:lnTo>
                <a:lnTo>
                  <a:pt x="2694770" y="0"/>
                </a:lnTo>
                <a:lnTo>
                  <a:pt x="2991094" y="0"/>
                </a:lnTo>
                <a:lnTo>
                  <a:pt x="6572492" y="0"/>
                </a:lnTo>
                <a:lnTo>
                  <a:pt x="6572492" y="2864954"/>
                </a:lnTo>
                <a:lnTo>
                  <a:pt x="3129047" y="6212748"/>
                </a:lnTo>
                <a:lnTo>
                  <a:pt x="2694770" y="6212748"/>
                </a:lnTo>
                <a:lnTo>
                  <a:pt x="2248593"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EFFFF"/>
              </a:solidFill>
              <a:effectLst/>
              <a:uLnTx/>
              <a:uFillTx/>
              <a:latin typeface="Calibri" panose="020F0502020204030204"/>
              <a:ea typeface="+mn-ea"/>
              <a:cs typeface="+mn-cs"/>
            </a:endParaRPr>
          </a:p>
        </p:txBody>
      </p:sp>
      <p:sp>
        <p:nvSpPr>
          <p:cNvPr id="22" name="Right Triangle 21">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EFFFF"/>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4A62647B-1222-407C-8740-5A497612B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E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14A791E-2A4A-292B-A1EE-31C2F55D5D22}"/>
              </a:ext>
            </a:extLst>
          </p:cNvPr>
          <p:cNvSpPr>
            <a:spLocks noGrp="1"/>
          </p:cNvSpPr>
          <p:nvPr>
            <p:ph type="ctrTitle"/>
          </p:nvPr>
        </p:nvSpPr>
        <p:spPr>
          <a:xfrm>
            <a:off x="5775961" y="1684654"/>
            <a:ext cx="5384800" cy="1095017"/>
          </a:xfrm>
        </p:spPr>
        <p:txBody>
          <a:bodyPr anchor="b">
            <a:normAutofit/>
          </a:bodyPr>
          <a:lstStyle/>
          <a:p>
            <a:r>
              <a:rPr lang="en-US" sz="2400" u="sng" dirty="0" err="1">
                <a:solidFill>
                  <a:schemeClr val="accent1"/>
                </a:solidFill>
                <a:latin typeface="Simplified Arabic Fixed" panose="020F0502020204030204" pitchFamily="34" charset="0"/>
                <a:ea typeface="SimSun" panose="02010600030101010101" pitchFamily="2" charset="-122"/>
                <a:cs typeface="Simplified Arabic Fixed" panose="020F0502020204030204" pitchFamily="34" charset="0"/>
              </a:rPr>
              <a:t>govscienceuser.github.io</a:t>
            </a:r>
            <a:r>
              <a:rPr lang="en-US" sz="2400" u="sng" dirty="0">
                <a:solidFill>
                  <a:schemeClr val="accent1"/>
                </a:solidFill>
                <a:latin typeface="Simplified Arabic Fixed" panose="020F0502020204030204" pitchFamily="34" charset="0"/>
                <a:ea typeface="SimSun" panose="02010600030101010101" pitchFamily="2" charset="-122"/>
                <a:cs typeface="Simplified Arabic Fixed" panose="020F0502020204030204" pitchFamily="34" charset="0"/>
              </a:rPr>
              <a:t>/</a:t>
            </a:r>
          </a:p>
        </p:txBody>
      </p:sp>
      <p:sp>
        <p:nvSpPr>
          <p:cNvPr id="3" name="Subtitle 2">
            <a:extLst>
              <a:ext uri="{FF2B5EF4-FFF2-40B4-BE49-F238E27FC236}">
                <a16:creationId xmlns:a16="http://schemas.microsoft.com/office/drawing/2014/main" id="{5C20F972-1916-883F-26F2-F46D933FAE17}"/>
              </a:ext>
            </a:extLst>
          </p:cNvPr>
          <p:cNvSpPr>
            <a:spLocks noGrp="1"/>
          </p:cNvSpPr>
          <p:nvPr>
            <p:ph type="subTitle" idx="1"/>
          </p:nvPr>
        </p:nvSpPr>
        <p:spPr>
          <a:xfrm>
            <a:off x="5775961" y="4693171"/>
            <a:ext cx="4326805" cy="1095017"/>
          </a:xfrm>
        </p:spPr>
        <p:txBody>
          <a:bodyPr anchor="t">
            <a:normAutofit/>
          </a:bodyPr>
          <a:lstStyle/>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Liza Wood</a:t>
            </a:r>
          </a:p>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Tyler Scott</a:t>
            </a:r>
          </a:p>
          <a:p>
            <a:pPr algn="l">
              <a:lnSpc>
                <a:spcPct val="80000"/>
              </a:lnSpc>
              <a:spcBef>
                <a:spcPts val="0"/>
              </a:spcBef>
            </a:pPr>
            <a:r>
              <a:rPr lang="en-US" sz="1600" dirty="0">
                <a:latin typeface="Simplified Arabic Fixed" panose="02070309020205020404" pitchFamily="49" charset="-78"/>
                <a:cs typeface="Simplified Arabic Fixed" panose="02070309020205020404" pitchFamily="49" charset="-78"/>
              </a:rPr>
              <a:t>University of California, Davis</a:t>
            </a:r>
          </a:p>
        </p:txBody>
      </p:sp>
    </p:spTree>
    <p:extLst>
      <p:ext uri="{BB962C8B-B14F-4D97-AF65-F5344CB8AC3E}">
        <p14:creationId xmlns:p14="http://schemas.microsoft.com/office/powerpoint/2010/main" val="855902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81EEA-5A13-2F65-7461-1A9148A1EABD}"/>
              </a:ext>
            </a:extLst>
          </p:cNvPr>
          <p:cNvSpPr>
            <a:spLocks noGrp="1"/>
          </p:cNvSpPr>
          <p:nvPr>
            <p:ph type="title"/>
          </p:nvPr>
        </p:nvSpPr>
        <p:spPr>
          <a:xfrm>
            <a:off x="838200" y="365125"/>
            <a:ext cx="5257800" cy="1325563"/>
          </a:xfrm>
        </p:spPr>
        <p:txBody>
          <a:bodyPr>
            <a:normAutofit/>
          </a:bodyPr>
          <a:lstStyle/>
          <a:p>
            <a:pPr algn="ctr"/>
            <a:r>
              <a:rPr lang="en-US" sz="2600" dirty="0">
                <a:latin typeface="Simplified Arabic Fixed" panose="02070309020205020404" pitchFamily="49" charset="-78"/>
                <a:cs typeface="Simplified Arabic Fixed" panose="02070309020205020404" pitchFamily="49" charset="-78"/>
              </a:rPr>
              <a:t>Policymakers should </a:t>
            </a:r>
            <a:br>
              <a:rPr lang="en-US" sz="2600" dirty="0">
                <a:latin typeface="Simplified Arabic Fixed" panose="02070309020205020404" pitchFamily="49" charset="-78"/>
                <a:cs typeface="Simplified Arabic Fixed" panose="02070309020205020404" pitchFamily="49" charset="-78"/>
              </a:rPr>
            </a:br>
            <a:r>
              <a:rPr lang="en-US" sz="2600" dirty="0">
                <a:latin typeface="Simplified Arabic Fixed" panose="02070309020205020404" pitchFamily="49" charset="-78"/>
                <a:cs typeface="Simplified Arabic Fixed" panose="02070309020205020404" pitchFamily="49" charset="-78"/>
              </a:rPr>
              <a:t>‘listen to the science’</a:t>
            </a:r>
          </a:p>
        </p:txBody>
      </p:sp>
      <p:sp>
        <p:nvSpPr>
          <p:cNvPr id="3" name="Content Placeholder 2">
            <a:extLst>
              <a:ext uri="{FF2B5EF4-FFF2-40B4-BE49-F238E27FC236}">
                <a16:creationId xmlns:a16="http://schemas.microsoft.com/office/drawing/2014/main" id="{D3A9A67D-5FA6-7E31-07F2-A0DA07E79AE6}"/>
              </a:ext>
            </a:extLst>
          </p:cNvPr>
          <p:cNvSpPr>
            <a:spLocks noGrp="1"/>
          </p:cNvSpPr>
          <p:nvPr>
            <p:ph idx="1"/>
          </p:nvPr>
        </p:nvSpPr>
        <p:spPr>
          <a:xfrm>
            <a:off x="838200" y="3016251"/>
            <a:ext cx="4995041" cy="2875263"/>
          </a:xfrm>
        </p:spPr>
        <p:txBody>
          <a:bodyPr>
            <a:normAutofit lnSpcReduction="10000"/>
          </a:bodyPr>
          <a:lstStyle/>
          <a:p>
            <a:endParaRPr lang="en-US" sz="1800" dirty="0">
              <a:latin typeface="Courier New" panose="02070309020205020404" pitchFamily="49" charset="0"/>
              <a:cs typeface="Courier New" panose="02070309020205020404" pitchFamily="49" charset="0"/>
            </a:endParaRPr>
          </a:p>
          <a:p>
            <a:r>
              <a:rPr lang="en-US" sz="1800" dirty="0">
                <a:latin typeface="Simplified Arabic Fixed" panose="02070309020205020404" pitchFamily="49" charset="-78"/>
                <a:cs typeface="Simplified Arabic Fixed" panose="02070309020205020404" pitchFamily="49" charset="-78"/>
              </a:rPr>
              <a:t>Challenges / caveats: </a:t>
            </a:r>
          </a:p>
          <a:p>
            <a:pPr lvl="1"/>
            <a:r>
              <a:rPr lang="en-US" sz="1800" dirty="0">
                <a:latin typeface="Simplified Arabic Fixed" panose="02070309020205020404" pitchFamily="49" charset="-78"/>
                <a:cs typeface="Simplified Arabic Fixed" panose="02070309020205020404" pitchFamily="49" charset="-78"/>
              </a:rPr>
              <a:t>‘Science’ is </a:t>
            </a:r>
            <a:r>
              <a:rPr lang="en-US" sz="1800" dirty="0">
                <a:solidFill>
                  <a:schemeClr val="accent1"/>
                </a:solidFill>
                <a:latin typeface="Simplified Arabic Fixed" panose="02070309020205020404" pitchFamily="49" charset="-78"/>
                <a:cs typeface="Simplified Arabic Fixed" panose="02070309020205020404" pitchFamily="49" charset="-78"/>
              </a:rPr>
              <a:t>not value-free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Sarewitz</a:t>
            </a:r>
            <a:r>
              <a:rPr lang="en-US" sz="1200" dirty="0">
                <a:latin typeface="Courier New" panose="02070309020205020404" pitchFamily="49" charset="0"/>
                <a:cs typeface="Courier New" panose="02070309020205020404" pitchFamily="49" charset="0"/>
              </a:rPr>
              <a:t> 2000)</a:t>
            </a:r>
          </a:p>
          <a:p>
            <a:pPr lvl="1"/>
            <a:r>
              <a:rPr lang="en-US" sz="1800" dirty="0">
                <a:latin typeface="Simplified Arabic Fixed" panose="02070309020205020404" pitchFamily="49" charset="-78"/>
                <a:cs typeface="Simplified Arabic Fixed" panose="02070309020205020404" pitchFamily="49" charset="-78"/>
              </a:rPr>
              <a:t>Requires </a:t>
            </a:r>
            <a:r>
              <a:rPr lang="en-US" sz="1800" dirty="0">
                <a:solidFill>
                  <a:schemeClr val="accent1"/>
                </a:solidFill>
                <a:latin typeface="Simplified Arabic Fixed" panose="02070309020205020404" pitchFamily="49" charset="-78"/>
                <a:cs typeface="Simplified Arabic Fixed" panose="02070309020205020404" pitchFamily="49" charset="-78"/>
              </a:rPr>
              <a:t>problem framing and persuasion</a:t>
            </a:r>
            <a:r>
              <a:rPr lang="en-US" sz="1800" dirty="0">
                <a:latin typeface="Simplified Arabic Fixed" panose="02070309020205020404" pitchFamily="49" charset="-78"/>
                <a:cs typeface="Simplified Arabic Fixed" panose="02070309020205020404" pitchFamily="49" charset="-78"/>
              </a:rPr>
              <a:t> of particular actors </a:t>
            </a:r>
            <a:r>
              <a:rPr lang="en-US" sz="1200" dirty="0">
                <a:latin typeface="Courier New" panose="02070309020205020404" pitchFamily="49" charset="0"/>
                <a:cs typeface="Courier New" panose="02070309020205020404" pitchFamily="49" charset="0"/>
              </a:rPr>
              <a:t>(Cairney et al. 2016)</a:t>
            </a:r>
          </a:p>
          <a:p>
            <a:pPr lvl="1"/>
            <a:r>
              <a:rPr lang="en-US" sz="1800" dirty="0">
                <a:latin typeface="Simplified Arabic Fixed" panose="02070309020205020404" pitchFamily="49" charset="-78"/>
                <a:cs typeface="Simplified Arabic Fixed" panose="02070309020205020404" pitchFamily="49" charset="-78"/>
              </a:rPr>
              <a:t>Reliant on </a:t>
            </a:r>
            <a:r>
              <a:rPr lang="en-US" sz="1800" dirty="0">
                <a:solidFill>
                  <a:schemeClr val="accent1"/>
                </a:solidFill>
                <a:latin typeface="Simplified Arabic Fixed" panose="02070309020205020404" pitchFamily="49" charset="-78"/>
                <a:cs typeface="Simplified Arabic Fixed" panose="02070309020205020404" pitchFamily="49" charset="-78"/>
              </a:rPr>
              <a:t>boundary spanners </a:t>
            </a:r>
            <a:r>
              <a:rPr lang="en-US" sz="1800" dirty="0">
                <a:latin typeface="Simplified Arabic Fixed" panose="02070309020205020404" pitchFamily="49" charset="-78"/>
                <a:cs typeface="Simplified Arabic Fixed" panose="02070309020205020404" pitchFamily="49" charset="-78"/>
              </a:rPr>
              <a:t>to bridge languages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Guston</a:t>
            </a:r>
            <a:r>
              <a:rPr lang="en-US" sz="1200" dirty="0">
                <a:latin typeface="Courier New" panose="02070309020205020404" pitchFamily="49" charset="0"/>
                <a:cs typeface="Courier New" panose="02070309020205020404" pitchFamily="49" charset="0"/>
              </a:rPr>
              <a:t> 2001)</a:t>
            </a:r>
          </a:p>
          <a:p>
            <a:pPr lvl="1"/>
            <a:r>
              <a:rPr lang="en-US" sz="1800" dirty="0">
                <a:solidFill>
                  <a:schemeClr val="accent1"/>
                </a:solidFill>
                <a:latin typeface="Courier New" panose="02070309020205020404" pitchFamily="49" charset="0"/>
                <a:cs typeface="Courier New" panose="02070309020205020404" pitchFamily="49" charset="0"/>
              </a:rPr>
              <a:t>Knowledge</a:t>
            </a:r>
            <a:r>
              <a:rPr lang="en-US" sz="1800" dirty="0">
                <a:latin typeface="Courier New" panose="02070309020205020404" pitchFamily="49" charset="0"/>
                <a:cs typeface="Courier New" panose="02070309020205020404" pitchFamily="49" charset="0"/>
              </a:rPr>
              <a:t> extends beyond </a:t>
            </a:r>
            <a:r>
              <a:rPr lang="en-US" sz="1800" dirty="0">
                <a:latin typeface="Simplified Arabic Fixed" panose="02070309020205020404" pitchFamily="49" charset="-78"/>
                <a:cs typeface="Simplified Arabic Fixed" panose="02070309020205020404" pitchFamily="49" charset="-78"/>
              </a:rPr>
              <a:t>‘</a:t>
            </a:r>
            <a:r>
              <a:rPr lang="en-US" sz="1800" dirty="0">
                <a:latin typeface="Courier New" panose="02070309020205020404" pitchFamily="49" charset="0"/>
                <a:cs typeface="Courier New" panose="02070309020205020404" pitchFamily="49" charset="0"/>
              </a:rPr>
              <a:t>science</a:t>
            </a:r>
            <a:r>
              <a:rPr lang="en-US" sz="1800" dirty="0">
                <a:latin typeface="Simplified Arabic Fixed" panose="02070309020205020404" pitchFamily="49" charset="-78"/>
                <a:cs typeface="Simplified Arabic Fixed" panose="02070309020205020404" pitchFamily="49" charset="-78"/>
              </a:rPr>
              <a:t>’</a:t>
            </a:r>
            <a:r>
              <a:rPr lang="en-US" sz="1800" dirty="0">
                <a:latin typeface="Courier New" panose="02070309020205020404" pitchFamily="49" charset="0"/>
                <a:cs typeface="Courier New" panose="02070309020205020404" pitchFamily="49" charset="0"/>
              </a:rPr>
              <a:t>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Vigar</a:t>
            </a:r>
            <a:r>
              <a:rPr lang="en-US" sz="1200" dirty="0">
                <a:latin typeface="Courier New" panose="02070309020205020404" pitchFamily="49" charset="0"/>
                <a:cs typeface="Courier New" panose="02070309020205020404" pitchFamily="49" charset="0"/>
              </a:rPr>
              <a:t> 2017)</a:t>
            </a:r>
          </a:p>
        </p:txBody>
      </p:sp>
      <p:cxnSp>
        <p:nvCxnSpPr>
          <p:cNvPr id="4" name="Straight Connector 3">
            <a:extLst>
              <a:ext uri="{FF2B5EF4-FFF2-40B4-BE49-F238E27FC236}">
                <a16:creationId xmlns:a16="http://schemas.microsoft.com/office/drawing/2014/main" id="{B6B2D7C1-BE8F-00EB-903C-79977C29A30A}"/>
              </a:ext>
            </a:extLst>
          </p:cNvPr>
          <p:cNvCxnSpPr>
            <a:cxnSpLocks/>
          </p:cNvCxnSpPr>
          <p:nvPr/>
        </p:nvCxnSpPr>
        <p:spPr>
          <a:xfrm>
            <a:off x="1556951" y="1690688"/>
            <a:ext cx="380332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44AA822E-0BB7-026D-D608-768BBEC6990F}"/>
              </a:ext>
            </a:extLst>
          </p:cNvPr>
          <p:cNvSpPr txBox="1">
            <a:spLocks/>
          </p:cNvSpPr>
          <p:nvPr/>
        </p:nvSpPr>
        <p:spPr>
          <a:xfrm>
            <a:off x="6096000" y="365124"/>
            <a:ext cx="52578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600" dirty="0">
                <a:latin typeface="Simplified Arabic Fixed" panose="02070309020205020404" pitchFamily="49" charset="-78"/>
                <a:cs typeface="Simplified Arabic Fixed" panose="02070309020205020404" pitchFamily="49" charset="-78"/>
              </a:rPr>
              <a:t>But how do we measure science in policy?</a:t>
            </a:r>
          </a:p>
        </p:txBody>
      </p:sp>
      <p:cxnSp>
        <p:nvCxnSpPr>
          <p:cNvPr id="7" name="Straight Connector 6">
            <a:extLst>
              <a:ext uri="{FF2B5EF4-FFF2-40B4-BE49-F238E27FC236}">
                <a16:creationId xmlns:a16="http://schemas.microsoft.com/office/drawing/2014/main" id="{577F36EA-7F98-8792-DDA6-3B91F33C0CE8}"/>
              </a:ext>
            </a:extLst>
          </p:cNvPr>
          <p:cNvCxnSpPr>
            <a:cxnSpLocks/>
          </p:cNvCxnSpPr>
          <p:nvPr/>
        </p:nvCxnSpPr>
        <p:spPr>
          <a:xfrm>
            <a:off x="6823237" y="1690687"/>
            <a:ext cx="380332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829949CE-B24F-4F2E-128F-A43C8FC8A00D}"/>
              </a:ext>
            </a:extLst>
          </p:cNvPr>
          <p:cNvSpPr txBox="1">
            <a:spLocks/>
          </p:cNvSpPr>
          <p:nvPr/>
        </p:nvSpPr>
        <p:spPr>
          <a:xfrm>
            <a:off x="6358759" y="2058155"/>
            <a:ext cx="4995041" cy="285916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solidFill>
                  <a:schemeClr val="accent1"/>
                </a:solidFill>
                <a:latin typeface="Simplified Arabic Fixed" panose="02070309020205020404" pitchFamily="49" charset="-78"/>
                <a:cs typeface="Simplified Arabic Fixed" panose="02070309020205020404" pitchFamily="49" charset="-78"/>
              </a:rPr>
              <a:t>Interviews</a:t>
            </a:r>
            <a:r>
              <a:rPr lang="en-US" sz="1800" dirty="0">
                <a:latin typeface="Simplified Arabic Fixed" panose="02070309020205020404" pitchFamily="49" charset="-78"/>
                <a:cs typeface="Simplified Arabic Fixed" panose="02070309020205020404" pitchFamily="49" charset="-78"/>
              </a:rPr>
              <a:t>: Policymakers self-report neutrality regarding research use </a:t>
            </a:r>
            <a:r>
              <a:rPr lang="en-US" sz="1200" dirty="0">
                <a:latin typeface="Courier New" panose="02070309020205020404" pitchFamily="49" charset="0"/>
                <a:cs typeface="Courier New" panose="02070309020205020404" pitchFamily="49" charset="0"/>
              </a:rPr>
              <a:t>(Newman et al. 2016; </a:t>
            </a:r>
            <a:r>
              <a:rPr lang="en-US" sz="1200" dirty="0" err="1">
                <a:latin typeface="Courier New" panose="02070309020205020404" pitchFamily="49" charset="0"/>
                <a:cs typeface="Courier New" panose="02070309020205020404" pitchFamily="49" charset="0"/>
              </a:rPr>
              <a:t>Piczak</a:t>
            </a:r>
            <a:r>
              <a:rPr lang="en-US" sz="1200" dirty="0">
                <a:latin typeface="Courier New" panose="02070309020205020404" pitchFamily="49" charset="0"/>
                <a:cs typeface="Courier New" panose="02070309020205020404" pitchFamily="49" charset="0"/>
              </a:rPr>
              <a:t> et al. 2022)</a:t>
            </a:r>
          </a:p>
          <a:p>
            <a:r>
              <a:rPr lang="en-US" sz="1800" dirty="0">
                <a:solidFill>
                  <a:schemeClr val="accent1"/>
                </a:solidFill>
                <a:latin typeface="Simplified Arabic Fixed" panose="02070309020205020404" pitchFamily="49" charset="-78"/>
                <a:cs typeface="Simplified Arabic Fixed" panose="02070309020205020404" pitchFamily="49" charset="-78"/>
              </a:rPr>
              <a:t>Manual assessments of documents</a:t>
            </a:r>
            <a:r>
              <a:rPr lang="en-US" sz="1800" dirty="0">
                <a:latin typeface="Simplified Arabic Fixed" panose="02070309020205020404" pitchFamily="49" charset="-78"/>
                <a:cs typeface="Simplified Arabic Fixed" panose="02070309020205020404" pitchFamily="49" charset="-78"/>
              </a:rPr>
              <a:t>: Disconnect between supply &amp; demand; reliance on governmental resources </a:t>
            </a:r>
            <a:r>
              <a:rPr lang="en-US" sz="1200" dirty="0">
                <a:latin typeface="Courier New" panose="02070309020205020404" pitchFamily="49" charset="0"/>
                <a:cs typeface="Courier New" panose="02070309020205020404" pitchFamily="49" charset="0"/>
              </a:rPr>
              <a:t>(Koontz 2022, </a:t>
            </a:r>
            <a:r>
              <a:rPr lang="en-US" sz="1200" dirty="0" err="1">
                <a:latin typeface="Courier New" panose="02070309020205020404" pitchFamily="49" charset="0"/>
                <a:cs typeface="Courier New" panose="02070309020205020404" pitchFamily="49" charset="0"/>
              </a:rPr>
              <a:t>Desmaris</a:t>
            </a:r>
            <a:r>
              <a:rPr lang="en-US" sz="1200" dirty="0">
                <a:latin typeface="Courier New" panose="02070309020205020404" pitchFamily="49" charset="0"/>
                <a:cs typeface="Courier New" panose="02070309020205020404" pitchFamily="49" charset="0"/>
              </a:rPr>
              <a:t> and Herd 2014)</a:t>
            </a:r>
          </a:p>
          <a:p>
            <a:r>
              <a:rPr lang="en-US" sz="1800" dirty="0" err="1">
                <a:solidFill>
                  <a:schemeClr val="accent1"/>
                </a:solidFill>
                <a:latin typeface="Simplified Arabic Fixed" panose="02070309020205020404" pitchFamily="49" charset="-78"/>
                <a:cs typeface="Simplified Arabic Fixed" panose="02070309020205020404" pitchFamily="49" charset="-78"/>
              </a:rPr>
              <a:t>govscienceuseR</a:t>
            </a:r>
            <a:r>
              <a:rPr lang="en-US" sz="1800" dirty="0">
                <a:latin typeface="Simplified Arabic Fixed" panose="02070309020205020404" pitchFamily="49" charset="-78"/>
                <a:cs typeface="Simplified Arabic Fixed" panose="02070309020205020404" pitchFamily="49" charset="-78"/>
              </a:rPr>
              <a:t>: variation in science-use across levels of policymaking; specialized journals </a:t>
            </a:r>
            <a:r>
              <a:rPr lang="en-US" sz="1200" dirty="0">
                <a:latin typeface="Courier New" panose="02070309020205020404" pitchFamily="49" charset="0"/>
                <a:cs typeface="Courier New" panose="02070309020205020404" pitchFamily="49" charset="0"/>
              </a:rPr>
              <a:t>(Wood &amp; Scott 2022)</a:t>
            </a:r>
          </a:p>
        </p:txBody>
      </p:sp>
      <p:sp>
        <p:nvSpPr>
          <p:cNvPr id="10" name="TextBox 9">
            <a:extLst>
              <a:ext uri="{FF2B5EF4-FFF2-40B4-BE49-F238E27FC236}">
                <a16:creationId xmlns:a16="http://schemas.microsoft.com/office/drawing/2014/main" id="{DE47B29C-F818-A2BC-014E-9F4426F1E95C}"/>
              </a:ext>
            </a:extLst>
          </p:cNvPr>
          <p:cNvSpPr txBox="1"/>
          <p:nvPr/>
        </p:nvSpPr>
        <p:spPr>
          <a:xfrm>
            <a:off x="838200" y="2007136"/>
            <a:ext cx="4995041" cy="1200329"/>
          </a:xfrm>
          <a:prstGeom prst="rect">
            <a:avLst/>
          </a:prstGeom>
          <a:noFill/>
          <a:ln w="19050">
            <a:solidFill>
              <a:schemeClr val="accent3"/>
            </a:solidFill>
          </a:ln>
        </p:spPr>
        <p:txBody>
          <a:bodyPr wrap="square" lIns="182880" tIns="182880" rIns="182880" bIns="182880">
            <a:spAutoFit/>
          </a:bodyPr>
          <a:lstStyle/>
          <a:p>
            <a:pPr marL="0" indent="0" algn="ctr">
              <a:buNone/>
            </a:pPr>
            <a:r>
              <a:rPr lang="en-US" sz="1800" dirty="0">
                <a:latin typeface="Simplified Arabic Fixed" panose="02070309020205020404" pitchFamily="49" charset="-78"/>
                <a:cs typeface="Simplified Arabic Fixed" panose="02070309020205020404" pitchFamily="49" charset="-78"/>
              </a:rPr>
              <a:t>Goal: Align scientific supply &amp; demand between researchers and policymakers </a:t>
            </a: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Sarewitz</a:t>
            </a:r>
            <a:r>
              <a:rPr lang="en-US" sz="1200" dirty="0">
                <a:latin typeface="Courier New" panose="02070309020205020404" pitchFamily="49" charset="0"/>
                <a:cs typeface="Courier New" panose="02070309020205020404" pitchFamily="49" charset="0"/>
              </a:rPr>
              <a:t> &amp; Pielke 2007)</a:t>
            </a:r>
          </a:p>
        </p:txBody>
      </p:sp>
      <p:pic>
        <p:nvPicPr>
          <p:cNvPr id="11" name="Picture 10" descr="A picture containing text, businesscard&#10;&#10;Description automatically generated">
            <a:extLst>
              <a:ext uri="{FF2B5EF4-FFF2-40B4-BE49-F238E27FC236}">
                <a16:creationId xmlns:a16="http://schemas.microsoft.com/office/drawing/2014/main" id="{14627AB9-8259-9665-E4C1-FCC331A032C3}"/>
              </a:ext>
            </a:extLst>
          </p:cNvPr>
          <p:cNvPicPr>
            <a:picLocks noChangeAspect="1"/>
          </p:cNvPicPr>
          <p:nvPr/>
        </p:nvPicPr>
        <p:blipFill>
          <a:blip r:embed="rId3"/>
          <a:stretch>
            <a:fillRect/>
          </a:stretch>
        </p:blipFill>
        <p:spPr>
          <a:xfrm>
            <a:off x="6564410" y="5009362"/>
            <a:ext cx="1136392" cy="1271050"/>
          </a:xfrm>
          <a:prstGeom prst="rect">
            <a:avLst/>
          </a:prstGeom>
        </p:spPr>
      </p:pic>
      <p:sp>
        <p:nvSpPr>
          <p:cNvPr id="12" name="TextBox 11">
            <a:extLst>
              <a:ext uri="{FF2B5EF4-FFF2-40B4-BE49-F238E27FC236}">
                <a16:creationId xmlns:a16="http://schemas.microsoft.com/office/drawing/2014/main" id="{FF011EB8-DCA3-EF4D-60DD-D06E6AB29B6D}"/>
              </a:ext>
            </a:extLst>
          </p:cNvPr>
          <p:cNvSpPr txBox="1"/>
          <p:nvPr/>
        </p:nvSpPr>
        <p:spPr>
          <a:xfrm>
            <a:off x="7600249" y="5080083"/>
            <a:ext cx="3569322" cy="1200329"/>
          </a:xfrm>
          <a:prstGeom prst="rect">
            <a:avLst/>
          </a:prstGeom>
          <a:noFill/>
          <a:ln w="19050">
            <a:noFill/>
          </a:ln>
        </p:spPr>
        <p:txBody>
          <a:bodyPr wrap="square" lIns="182880" tIns="182880" rIns="182880" bIns="182880">
            <a:spAutoFit/>
          </a:bodyPr>
          <a:lstStyle/>
          <a:p>
            <a:pPr marL="0" indent="0" algn="ctr">
              <a:buNone/>
            </a:pPr>
            <a:r>
              <a:rPr lang="en-US" dirty="0">
                <a:latin typeface="Simplified Arabic Fixed" panose="02070309020205020404" pitchFamily="49" charset="-78"/>
                <a:cs typeface="Simplified Arabic Fixed" panose="02070309020205020404" pitchFamily="49" charset="-78"/>
              </a:rPr>
              <a:t>toolkit for indexing &amp; summarizing policy document references</a:t>
            </a:r>
            <a:endParaRPr lang="en-US" sz="1200" dirty="0">
              <a:latin typeface="Courier New" panose="02070309020205020404" pitchFamily="49" charset="0"/>
              <a:cs typeface="Courier New" panose="02070309020205020404" pitchFamily="49" charset="0"/>
            </a:endParaRPr>
          </a:p>
        </p:txBody>
      </p:sp>
      <p:sp>
        <p:nvSpPr>
          <p:cNvPr id="13" name="Rectangle 12">
            <a:extLst>
              <a:ext uri="{FF2B5EF4-FFF2-40B4-BE49-F238E27FC236}">
                <a16:creationId xmlns:a16="http://schemas.microsoft.com/office/drawing/2014/main" id="{181EDFEF-9B40-BF94-7AFF-B4C5DE14D51C}"/>
              </a:ext>
            </a:extLst>
          </p:cNvPr>
          <p:cNvSpPr/>
          <p:nvPr/>
        </p:nvSpPr>
        <p:spPr>
          <a:xfrm>
            <a:off x="6358759" y="4862825"/>
            <a:ext cx="4868687" cy="158035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2621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6598DF-5FD4-9176-0F3A-68EBABA372B6}"/>
              </a:ext>
            </a:extLst>
          </p:cNvPr>
          <p:cNvPicPr>
            <a:picLocks noChangeAspect="1"/>
          </p:cNvPicPr>
          <p:nvPr/>
        </p:nvPicPr>
        <p:blipFill>
          <a:blip r:embed="rId2"/>
          <a:stretch>
            <a:fillRect/>
          </a:stretch>
        </p:blipFill>
        <p:spPr>
          <a:xfrm>
            <a:off x="273050" y="1356811"/>
            <a:ext cx="11645900" cy="3814819"/>
          </a:xfrm>
          <a:prstGeom prst="rect">
            <a:avLst/>
          </a:prstGeom>
        </p:spPr>
      </p:pic>
      <p:pic>
        <p:nvPicPr>
          <p:cNvPr id="9" name="Picture 8" descr="A picture containing text, businesscard&#10;&#10;Description automatically generated">
            <a:extLst>
              <a:ext uri="{FF2B5EF4-FFF2-40B4-BE49-F238E27FC236}">
                <a16:creationId xmlns:a16="http://schemas.microsoft.com/office/drawing/2014/main" id="{1545525A-E700-1E92-B272-E6275A8ABEC1}"/>
              </a:ext>
            </a:extLst>
          </p:cNvPr>
          <p:cNvPicPr>
            <a:picLocks noChangeAspect="1"/>
          </p:cNvPicPr>
          <p:nvPr/>
        </p:nvPicPr>
        <p:blipFill>
          <a:blip r:embed="rId3"/>
          <a:stretch>
            <a:fillRect/>
          </a:stretch>
        </p:blipFill>
        <p:spPr>
          <a:xfrm>
            <a:off x="2862664" y="404095"/>
            <a:ext cx="2114021" cy="2364526"/>
          </a:xfrm>
          <a:prstGeom prst="rect">
            <a:avLst/>
          </a:prstGeom>
        </p:spPr>
      </p:pic>
    </p:spTree>
    <p:extLst>
      <p:ext uri="{BB962C8B-B14F-4D97-AF65-F5344CB8AC3E}">
        <p14:creationId xmlns:p14="http://schemas.microsoft.com/office/powerpoint/2010/main" val="2090307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81EEA-5A13-2F65-7461-1A9148A1EABD}"/>
              </a:ext>
            </a:extLst>
          </p:cNvPr>
          <p:cNvSpPr>
            <a:spLocks noGrp="1"/>
          </p:cNvSpPr>
          <p:nvPr>
            <p:ph type="title"/>
          </p:nvPr>
        </p:nvSpPr>
        <p:spPr/>
        <p:txBody>
          <a:bodyPr>
            <a:normAutofit/>
          </a:bodyPr>
          <a:lstStyle/>
          <a:p>
            <a:pPr algn="ctr"/>
            <a:r>
              <a:rPr lang="en-US" sz="2600" dirty="0">
                <a:latin typeface="Simplified Arabic Fixed" panose="02070309020205020404" pitchFamily="49" charset="-78"/>
                <a:cs typeface="Simplified Arabic Fixed" panose="02070309020205020404" pitchFamily="49" charset="-78"/>
              </a:rPr>
              <a:t>Example case: </a:t>
            </a:r>
            <a:br>
              <a:rPr lang="en-US" sz="2600" dirty="0">
                <a:latin typeface="Simplified Arabic Fixed" panose="02070309020205020404" pitchFamily="49" charset="-78"/>
                <a:cs typeface="Simplified Arabic Fixed" panose="02070309020205020404" pitchFamily="49" charset="-78"/>
              </a:rPr>
            </a:br>
            <a:r>
              <a:rPr lang="en-US" sz="2600" dirty="0">
                <a:latin typeface="Simplified Arabic Fixed" panose="02070309020205020404" pitchFamily="49" charset="-78"/>
                <a:cs typeface="Simplified Arabic Fixed" panose="02070309020205020404" pitchFamily="49" charset="-78"/>
              </a:rPr>
              <a:t>Groundwater Sustainability Plans </a:t>
            </a:r>
            <a:r>
              <a:rPr lang="en-US" sz="2600" dirty="0">
                <a:latin typeface="Courier New" panose="02070309020205020404" pitchFamily="49" charset="0"/>
                <a:cs typeface="Courier New" panose="02070309020205020404" pitchFamily="49" charset="0"/>
              </a:rPr>
              <a:t>(</a:t>
            </a:r>
            <a:r>
              <a:rPr lang="en-US" sz="2600" dirty="0">
                <a:latin typeface="Simplified Arabic Fixed" panose="02070309020205020404" pitchFamily="49" charset="-78"/>
                <a:cs typeface="Simplified Arabic Fixed" panose="02070309020205020404" pitchFamily="49" charset="-78"/>
              </a:rPr>
              <a:t>GSPs</a:t>
            </a:r>
            <a:r>
              <a:rPr lang="en-US" sz="2600" dirty="0">
                <a:latin typeface="Courier New" panose="02070309020205020404" pitchFamily="49" charset="0"/>
                <a:cs typeface="Courier New" panose="02070309020205020404" pitchFamily="49" charset="0"/>
              </a:rPr>
              <a:t>)</a:t>
            </a:r>
          </a:p>
        </p:txBody>
      </p:sp>
      <p:cxnSp>
        <p:nvCxnSpPr>
          <p:cNvPr id="4" name="Straight Connector 3">
            <a:extLst>
              <a:ext uri="{FF2B5EF4-FFF2-40B4-BE49-F238E27FC236}">
                <a16:creationId xmlns:a16="http://schemas.microsoft.com/office/drawing/2014/main" id="{A25C0A81-EA73-BF97-9D84-183221A6C4E4}"/>
              </a:ext>
            </a:extLst>
          </p:cNvPr>
          <p:cNvCxnSpPr>
            <a:cxnSpLocks/>
          </p:cNvCxnSpPr>
          <p:nvPr/>
        </p:nvCxnSpPr>
        <p:spPr>
          <a:xfrm>
            <a:off x="1588334" y="1690688"/>
            <a:ext cx="8835081"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3C7ED45E-E75D-A722-D2AA-B6260608DC0E}"/>
              </a:ext>
            </a:extLst>
          </p:cNvPr>
          <p:cNvSpPr txBox="1"/>
          <p:nvPr/>
        </p:nvSpPr>
        <p:spPr>
          <a:xfrm>
            <a:off x="2121606" y="1967347"/>
            <a:ext cx="7675819" cy="1046440"/>
          </a:xfrm>
          <a:prstGeom prst="rect">
            <a:avLst/>
          </a:prstGeom>
          <a:noFill/>
          <a:ln w="19050">
            <a:solidFill>
              <a:schemeClr val="accent1"/>
            </a:solidFill>
          </a:ln>
        </p:spPr>
        <p:txBody>
          <a:bodyPr wrap="none" lIns="182880" tIns="182880" rIns="182880" bIns="182880" rtlCol="0">
            <a:spAutoFit/>
          </a:bodyPr>
          <a:lstStyle/>
          <a:p>
            <a:pPr algn="ctr"/>
            <a:r>
              <a:rPr lang="en-US" sz="2200" dirty="0">
                <a:latin typeface="Simplified Arabic Fixed" panose="02070309020205020404" pitchFamily="49" charset="-78"/>
                <a:cs typeface="Simplified Arabic Fixed" panose="02070309020205020404" pitchFamily="49" charset="-78"/>
              </a:rPr>
              <a:t>How is science used to inform the multiple </a:t>
            </a:r>
          </a:p>
          <a:p>
            <a:pPr algn="ctr"/>
            <a:r>
              <a:rPr lang="en-US" sz="2200" dirty="0">
                <a:latin typeface="Simplified Arabic Fixed" panose="02070309020205020404" pitchFamily="49" charset="-78"/>
                <a:cs typeface="Simplified Arabic Fixed" panose="02070309020205020404" pitchFamily="49" charset="-78"/>
              </a:rPr>
              <a:t>dimensions of groundwater sustainability?</a:t>
            </a:r>
          </a:p>
        </p:txBody>
      </p:sp>
      <p:pic>
        <p:nvPicPr>
          <p:cNvPr id="1026" name="Picture 2">
            <a:extLst>
              <a:ext uri="{FF2B5EF4-FFF2-40B4-BE49-F238E27FC236}">
                <a16:creationId xmlns:a16="http://schemas.microsoft.com/office/drawing/2014/main" id="{A78668AE-006E-BDB9-5C99-D69C628D9E6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r="1219" b="66113"/>
          <a:stretch/>
        </p:blipFill>
        <p:spPr bwMode="auto">
          <a:xfrm>
            <a:off x="2334968" y="4029108"/>
            <a:ext cx="6698965" cy="96895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3CE21D39-BB7B-836F-FD65-88FAD517D55E}"/>
              </a:ext>
            </a:extLst>
          </p:cNvPr>
          <p:cNvSpPr txBox="1"/>
          <p:nvPr/>
        </p:nvSpPr>
        <p:spPr>
          <a:xfrm>
            <a:off x="4609531" y="3252494"/>
            <a:ext cx="1795683" cy="447815"/>
          </a:xfrm>
          <a:prstGeom prst="rect">
            <a:avLst/>
          </a:prstGeom>
          <a:noFill/>
          <a:ln>
            <a:solidFill>
              <a:schemeClr val="accent3"/>
            </a:solidFill>
          </a:ln>
        </p:spPr>
        <p:txBody>
          <a:bodyPr wrap="non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Climate change </a:t>
            </a:r>
          </a:p>
          <a:p>
            <a:pPr algn="ctr">
              <a:lnSpc>
                <a:spcPct val="80000"/>
              </a:lnSpc>
            </a:pPr>
            <a:r>
              <a:rPr lang="en-US" sz="1400" dirty="0">
                <a:latin typeface="Courier New" panose="02070309020205020404" pitchFamily="49" charset="0"/>
                <a:cs typeface="Courier New" panose="02070309020205020404" pitchFamily="49" charset="0"/>
              </a:rPr>
              <a:t>projections</a:t>
            </a:r>
          </a:p>
        </p:txBody>
      </p:sp>
      <p:sp>
        <p:nvSpPr>
          <p:cNvPr id="22" name="TextBox 21">
            <a:extLst>
              <a:ext uri="{FF2B5EF4-FFF2-40B4-BE49-F238E27FC236}">
                <a16:creationId xmlns:a16="http://schemas.microsoft.com/office/drawing/2014/main" id="{B0A10096-E61F-1E67-4BFB-1C0031156C25}"/>
              </a:ext>
            </a:extLst>
          </p:cNvPr>
          <p:cNvSpPr txBox="1"/>
          <p:nvPr/>
        </p:nvSpPr>
        <p:spPr>
          <a:xfrm>
            <a:off x="3443186" y="5320028"/>
            <a:ext cx="2332690" cy="447815"/>
          </a:xfrm>
          <a:prstGeom prst="rect">
            <a:avLst/>
          </a:prstGeom>
          <a:noFill/>
          <a:ln>
            <a:solidFill>
              <a:schemeClr val="accent3"/>
            </a:solidFill>
          </a:ln>
        </p:spPr>
        <p:txBody>
          <a:bodyPr wrap="non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Groundwater-reliant </a:t>
            </a:r>
          </a:p>
          <a:p>
            <a:pPr algn="ctr">
              <a:lnSpc>
                <a:spcPct val="80000"/>
              </a:lnSpc>
            </a:pPr>
            <a:r>
              <a:rPr lang="en-US" sz="1400" dirty="0">
                <a:latin typeface="Courier New" panose="02070309020205020404" pitchFamily="49" charset="0"/>
                <a:cs typeface="Courier New" panose="02070309020205020404" pitchFamily="49" charset="0"/>
              </a:rPr>
              <a:t>industry</a:t>
            </a:r>
          </a:p>
        </p:txBody>
      </p:sp>
      <p:sp>
        <p:nvSpPr>
          <p:cNvPr id="23" name="TextBox 22">
            <a:extLst>
              <a:ext uri="{FF2B5EF4-FFF2-40B4-BE49-F238E27FC236}">
                <a16:creationId xmlns:a16="http://schemas.microsoft.com/office/drawing/2014/main" id="{8BCACF1C-873F-07A8-5219-9CC2F3A16D55}"/>
              </a:ext>
            </a:extLst>
          </p:cNvPr>
          <p:cNvSpPr txBox="1"/>
          <p:nvPr/>
        </p:nvSpPr>
        <p:spPr>
          <a:xfrm>
            <a:off x="7242945" y="5599702"/>
            <a:ext cx="2332690" cy="275460"/>
          </a:xfrm>
          <a:prstGeom prst="rect">
            <a:avLst/>
          </a:prstGeom>
          <a:noFill/>
          <a:ln>
            <a:solidFill>
              <a:schemeClr val="accent3"/>
            </a:solidFill>
          </a:ln>
        </p:spPr>
        <p:txBody>
          <a:bodyPr wrap="none" rtlCol="0">
            <a:spAutoFit/>
          </a:bodyPr>
          <a:lstStyle/>
          <a:p>
            <a:pPr>
              <a:lnSpc>
                <a:spcPct val="80000"/>
              </a:lnSpc>
            </a:pPr>
            <a:r>
              <a:rPr lang="en-US" sz="1400" dirty="0">
                <a:latin typeface="Courier New" panose="02070309020205020404" pitchFamily="49" charset="0"/>
                <a:cs typeface="Courier New" panose="02070309020205020404" pitchFamily="49" charset="0"/>
              </a:rPr>
              <a:t>Drinking-water users</a:t>
            </a:r>
          </a:p>
        </p:txBody>
      </p:sp>
      <p:sp>
        <p:nvSpPr>
          <p:cNvPr id="24" name="TextBox 23">
            <a:extLst>
              <a:ext uri="{FF2B5EF4-FFF2-40B4-BE49-F238E27FC236}">
                <a16:creationId xmlns:a16="http://schemas.microsoft.com/office/drawing/2014/main" id="{8034BC56-AB67-DC99-952A-C251C6150CE4}"/>
              </a:ext>
            </a:extLst>
          </p:cNvPr>
          <p:cNvSpPr txBox="1"/>
          <p:nvPr/>
        </p:nvSpPr>
        <p:spPr>
          <a:xfrm>
            <a:off x="1283460" y="3659776"/>
            <a:ext cx="1258678" cy="275460"/>
          </a:xfrm>
          <a:prstGeom prst="rect">
            <a:avLst/>
          </a:prstGeom>
          <a:noFill/>
          <a:ln>
            <a:solidFill>
              <a:schemeClr val="accent3"/>
            </a:solidFill>
          </a:ln>
        </p:spPr>
        <p:txBody>
          <a:bodyPr wrap="none" rtlCol="0">
            <a:spAutoFit/>
          </a:bodyPr>
          <a:lstStyle/>
          <a:p>
            <a:pPr>
              <a:lnSpc>
                <a:spcPct val="80000"/>
              </a:lnSpc>
            </a:pPr>
            <a:r>
              <a:rPr lang="en-US" sz="1400" dirty="0">
                <a:latin typeface="Courier New" panose="02070309020205020404" pitchFamily="49" charset="0"/>
                <a:cs typeface="Courier New" panose="02070309020205020404" pitchFamily="49" charset="0"/>
              </a:rPr>
              <a:t>Technology</a:t>
            </a:r>
          </a:p>
        </p:txBody>
      </p:sp>
      <p:sp>
        <p:nvSpPr>
          <p:cNvPr id="25" name="TextBox 24">
            <a:extLst>
              <a:ext uri="{FF2B5EF4-FFF2-40B4-BE49-F238E27FC236}">
                <a16:creationId xmlns:a16="http://schemas.microsoft.com/office/drawing/2014/main" id="{46DD433B-A497-FB70-312D-0505D2F93A8A}"/>
              </a:ext>
            </a:extLst>
          </p:cNvPr>
          <p:cNvSpPr txBox="1"/>
          <p:nvPr/>
        </p:nvSpPr>
        <p:spPr>
          <a:xfrm>
            <a:off x="9795284" y="3751291"/>
            <a:ext cx="1688283" cy="447815"/>
          </a:xfrm>
          <a:prstGeom prst="rect">
            <a:avLst/>
          </a:prstGeom>
          <a:noFill/>
          <a:ln>
            <a:solidFill>
              <a:schemeClr val="accent3"/>
            </a:solidFill>
          </a:ln>
        </p:spPr>
        <p:txBody>
          <a:bodyPr wrap="none" rtlCol="0">
            <a:spAutoFit/>
          </a:bodyPr>
          <a:lstStyle/>
          <a:p>
            <a:pPr algn="ctr">
              <a:lnSpc>
                <a:spcPct val="80000"/>
              </a:lnSpc>
            </a:pPr>
            <a:r>
              <a:rPr lang="en-US" sz="1400" dirty="0">
                <a:latin typeface="Courier New" panose="02070309020205020404" pitchFamily="49" charset="0"/>
                <a:cs typeface="Courier New" panose="02070309020205020404" pitchFamily="49" charset="0"/>
              </a:rPr>
              <a:t>Environmental </a:t>
            </a:r>
          </a:p>
          <a:p>
            <a:pPr algn="ctr">
              <a:lnSpc>
                <a:spcPct val="80000"/>
              </a:lnSpc>
            </a:pPr>
            <a:r>
              <a:rPr lang="en-US" sz="1400" dirty="0">
                <a:latin typeface="Courier New" panose="02070309020205020404" pitchFamily="49" charset="0"/>
                <a:cs typeface="Courier New" panose="02070309020205020404" pitchFamily="49" charset="0"/>
              </a:rPr>
              <a:t>justice</a:t>
            </a:r>
          </a:p>
        </p:txBody>
      </p:sp>
      <p:sp>
        <p:nvSpPr>
          <p:cNvPr id="26" name="TextBox 25">
            <a:extLst>
              <a:ext uri="{FF2B5EF4-FFF2-40B4-BE49-F238E27FC236}">
                <a16:creationId xmlns:a16="http://schemas.microsoft.com/office/drawing/2014/main" id="{D187331C-D1EC-3BBE-CEE0-55D42F0786DA}"/>
              </a:ext>
            </a:extLst>
          </p:cNvPr>
          <p:cNvSpPr txBox="1"/>
          <p:nvPr/>
        </p:nvSpPr>
        <p:spPr>
          <a:xfrm>
            <a:off x="288584" y="5831623"/>
            <a:ext cx="2010487" cy="275460"/>
          </a:xfrm>
          <a:prstGeom prst="rect">
            <a:avLst/>
          </a:prstGeom>
          <a:noFill/>
          <a:ln>
            <a:solidFill>
              <a:schemeClr val="accent3"/>
            </a:solidFill>
          </a:ln>
        </p:spPr>
        <p:txBody>
          <a:bodyPr wrap="none" rtlCol="0">
            <a:spAutoFit/>
          </a:bodyPr>
          <a:lstStyle/>
          <a:p>
            <a:pPr>
              <a:lnSpc>
                <a:spcPct val="80000"/>
              </a:lnSpc>
            </a:pPr>
            <a:r>
              <a:rPr lang="en-US" sz="1400" dirty="0">
                <a:latin typeface="Courier New" panose="02070309020205020404" pitchFamily="49" charset="0"/>
                <a:cs typeface="Courier New" panose="02070309020205020404" pitchFamily="49" charset="0"/>
              </a:rPr>
              <a:t>Power in industry</a:t>
            </a:r>
          </a:p>
        </p:txBody>
      </p:sp>
      <p:sp>
        <p:nvSpPr>
          <p:cNvPr id="27" name="TextBox 26">
            <a:extLst>
              <a:ext uri="{FF2B5EF4-FFF2-40B4-BE49-F238E27FC236}">
                <a16:creationId xmlns:a16="http://schemas.microsoft.com/office/drawing/2014/main" id="{1E64F2E0-C886-A542-45E5-79CF9300FD86}"/>
              </a:ext>
            </a:extLst>
          </p:cNvPr>
          <p:cNvSpPr txBox="1"/>
          <p:nvPr/>
        </p:nvSpPr>
        <p:spPr>
          <a:xfrm>
            <a:off x="5115375" y="6123543"/>
            <a:ext cx="1688283" cy="275460"/>
          </a:xfrm>
          <a:prstGeom prst="rect">
            <a:avLst/>
          </a:prstGeom>
          <a:noFill/>
          <a:ln>
            <a:solidFill>
              <a:schemeClr val="accent3"/>
            </a:solidFill>
          </a:ln>
        </p:spPr>
        <p:txBody>
          <a:bodyPr wrap="none" rtlCol="0">
            <a:spAutoFit/>
          </a:bodyPr>
          <a:lstStyle/>
          <a:p>
            <a:pPr>
              <a:lnSpc>
                <a:spcPct val="80000"/>
              </a:lnSpc>
            </a:pPr>
            <a:r>
              <a:rPr lang="en-US" sz="1400" dirty="0">
                <a:latin typeface="Courier New" panose="02070309020205020404" pitchFamily="49" charset="0"/>
                <a:cs typeface="Courier New" panose="02070309020205020404" pitchFamily="49" charset="0"/>
              </a:rPr>
              <a:t>Infrastructure</a:t>
            </a:r>
          </a:p>
        </p:txBody>
      </p:sp>
      <p:sp>
        <p:nvSpPr>
          <p:cNvPr id="5" name="TextBox 4">
            <a:extLst>
              <a:ext uri="{FF2B5EF4-FFF2-40B4-BE49-F238E27FC236}">
                <a16:creationId xmlns:a16="http://schemas.microsoft.com/office/drawing/2014/main" id="{7D8D7FDB-FD6E-0A55-88AD-BE0C7EF5306E}"/>
              </a:ext>
            </a:extLst>
          </p:cNvPr>
          <p:cNvSpPr txBox="1"/>
          <p:nvPr/>
        </p:nvSpPr>
        <p:spPr>
          <a:xfrm>
            <a:off x="132821" y="6492875"/>
            <a:ext cx="2596192" cy="275461"/>
          </a:xfrm>
          <a:prstGeom prst="rect">
            <a:avLst/>
          </a:prstGeom>
          <a:noFill/>
        </p:spPr>
        <p:txBody>
          <a:bodyPr wrap="square">
            <a:spAutoFit/>
          </a:bodyPr>
          <a:lstStyle/>
          <a:p>
            <a:r>
              <a:rPr lang="en-US" sz="1200" dirty="0">
                <a:latin typeface="Courier New" panose="02070309020205020404" pitchFamily="49" charset="0"/>
                <a:cs typeface="Courier New" panose="02070309020205020404" pitchFamily="49" charset="0"/>
              </a:rPr>
              <a:t>(Bostic et al. 2020…)</a:t>
            </a:r>
          </a:p>
        </p:txBody>
      </p:sp>
    </p:spTree>
    <p:extLst>
      <p:ext uri="{BB962C8B-B14F-4D97-AF65-F5344CB8AC3E}">
        <p14:creationId xmlns:p14="http://schemas.microsoft.com/office/powerpoint/2010/main" val="360045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C7172B7-8861-B413-B2DD-487B7EDBEFD7}"/>
              </a:ext>
            </a:extLst>
          </p:cNvPr>
          <p:cNvSpPr/>
          <p:nvPr/>
        </p:nvSpPr>
        <p:spPr>
          <a:xfrm>
            <a:off x="494269" y="2570206"/>
            <a:ext cx="8649729" cy="3089183"/>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Graphical user interface, application&#10;&#10;Description automatically generated">
            <a:extLst>
              <a:ext uri="{FF2B5EF4-FFF2-40B4-BE49-F238E27FC236}">
                <a16:creationId xmlns:a16="http://schemas.microsoft.com/office/drawing/2014/main" id="{D31F9E87-9488-ABAD-8B48-DB8AF7885DB3}"/>
              </a:ext>
            </a:extLst>
          </p:cNvPr>
          <p:cNvPicPr>
            <a:picLocks noChangeAspect="1"/>
          </p:cNvPicPr>
          <p:nvPr/>
        </p:nvPicPr>
        <p:blipFill>
          <a:blip r:embed="rId2"/>
          <a:stretch>
            <a:fillRect/>
          </a:stretch>
        </p:blipFill>
        <p:spPr>
          <a:xfrm>
            <a:off x="686627" y="2737890"/>
            <a:ext cx="2115055" cy="2721054"/>
          </a:xfrm>
          <a:prstGeom prst="rect">
            <a:avLst/>
          </a:prstGeom>
        </p:spPr>
      </p:pic>
      <p:pic>
        <p:nvPicPr>
          <p:cNvPr id="13" name="Picture 12" descr="Graphical user interface, website&#10;&#10;Description automatically generated">
            <a:extLst>
              <a:ext uri="{FF2B5EF4-FFF2-40B4-BE49-F238E27FC236}">
                <a16:creationId xmlns:a16="http://schemas.microsoft.com/office/drawing/2014/main" id="{9BEBABC1-3396-3001-B29E-A9C2FE2910FB}"/>
              </a:ext>
            </a:extLst>
          </p:cNvPr>
          <p:cNvPicPr>
            <a:picLocks noChangeAspect="1"/>
          </p:cNvPicPr>
          <p:nvPr/>
        </p:nvPicPr>
        <p:blipFill>
          <a:blip r:embed="rId3"/>
          <a:stretch>
            <a:fillRect/>
          </a:stretch>
        </p:blipFill>
        <p:spPr>
          <a:xfrm>
            <a:off x="3523079" y="2737890"/>
            <a:ext cx="2121230" cy="2721054"/>
          </a:xfrm>
          <a:prstGeom prst="rect">
            <a:avLst/>
          </a:prstGeom>
        </p:spPr>
      </p:pic>
      <p:pic>
        <p:nvPicPr>
          <p:cNvPr id="11" name="Picture 10" descr="Text, letter&#10;&#10;Description automatically generated">
            <a:extLst>
              <a:ext uri="{FF2B5EF4-FFF2-40B4-BE49-F238E27FC236}">
                <a16:creationId xmlns:a16="http://schemas.microsoft.com/office/drawing/2014/main" id="{E60258E2-0FFA-88F0-BE52-D56CD5F2B303}"/>
              </a:ext>
            </a:extLst>
          </p:cNvPr>
          <p:cNvPicPr>
            <a:picLocks noChangeAspect="1"/>
          </p:cNvPicPr>
          <p:nvPr/>
        </p:nvPicPr>
        <p:blipFill>
          <a:blip r:embed="rId4"/>
          <a:stretch>
            <a:fillRect/>
          </a:stretch>
        </p:blipFill>
        <p:spPr>
          <a:xfrm>
            <a:off x="3978166" y="2739586"/>
            <a:ext cx="2121230" cy="2717080"/>
          </a:xfrm>
          <a:prstGeom prst="rect">
            <a:avLst/>
          </a:prstGeom>
        </p:spPr>
      </p:pic>
      <p:pic>
        <p:nvPicPr>
          <p:cNvPr id="7" name="Picture 6" descr="Graphical user interface, text, application&#10;&#10;Description automatically generated">
            <a:extLst>
              <a:ext uri="{FF2B5EF4-FFF2-40B4-BE49-F238E27FC236}">
                <a16:creationId xmlns:a16="http://schemas.microsoft.com/office/drawing/2014/main" id="{14511114-97E6-ED26-20A4-FECA9BD15BE7}"/>
              </a:ext>
            </a:extLst>
          </p:cNvPr>
          <p:cNvPicPr>
            <a:picLocks noChangeAspect="1"/>
          </p:cNvPicPr>
          <p:nvPr/>
        </p:nvPicPr>
        <p:blipFill>
          <a:blip r:embed="rId5"/>
          <a:stretch>
            <a:fillRect/>
          </a:stretch>
        </p:blipFill>
        <p:spPr>
          <a:xfrm>
            <a:off x="1117985" y="2737890"/>
            <a:ext cx="2125203" cy="2721054"/>
          </a:xfrm>
          <a:prstGeom prst="rect">
            <a:avLst/>
          </a:prstGeom>
        </p:spPr>
      </p:pic>
      <p:sp>
        <p:nvSpPr>
          <p:cNvPr id="8" name="Title 1">
            <a:extLst>
              <a:ext uri="{FF2B5EF4-FFF2-40B4-BE49-F238E27FC236}">
                <a16:creationId xmlns:a16="http://schemas.microsoft.com/office/drawing/2014/main" id="{5FB37798-2994-C4E5-1E3A-FA73166BDD8B}"/>
              </a:ext>
            </a:extLst>
          </p:cNvPr>
          <p:cNvSpPr txBox="1">
            <a:spLocks/>
          </p:cNvSpPr>
          <p:nvPr/>
        </p:nvSpPr>
        <p:spPr>
          <a:xfrm>
            <a:off x="8478224" y="3429000"/>
            <a:ext cx="4261022" cy="11986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500" dirty="0">
                <a:latin typeface="Courier New" panose="02070309020205020404" pitchFamily="49" charset="0"/>
                <a:cs typeface="Courier New" panose="02070309020205020404" pitchFamily="49" charset="0"/>
              </a:rPr>
              <a:t>…</a:t>
            </a:r>
          </a:p>
          <a:p>
            <a:pPr algn="ctr"/>
            <a:r>
              <a:rPr lang="en-US" sz="2500" dirty="0">
                <a:latin typeface="Courier New" panose="02070309020205020404" pitchFamily="49" charset="0"/>
                <a:cs typeface="Courier New" panose="02070309020205020404" pitchFamily="49" charset="0"/>
              </a:rPr>
              <a:t>115 documents</a:t>
            </a:r>
          </a:p>
          <a:p>
            <a:pPr algn="ctr"/>
            <a:r>
              <a:rPr lang="en-US" sz="2500" dirty="0">
                <a:latin typeface="Courier New" panose="02070309020205020404" pitchFamily="49" charset="0"/>
                <a:cs typeface="Courier New" panose="02070309020205020404" pitchFamily="49" charset="0"/>
              </a:rPr>
              <a:t>160K+ pages</a:t>
            </a:r>
          </a:p>
        </p:txBody>
      </p:sp>
      <p:pic>
        <p:nvPicPr>
          <p:cNvPr id="15" name="Picture 14" descr="Diagram&#10;&#10;Description automatically generated">
            <a:extLst>
              <a:ext uri="{FF2B5EF4-FFF2-40B4-BE49-F238E27FC236}">
                <a16:creationId xmlns:a16="http://schemas.microsoft.com/office/drawing/2014/main" id="{27B52050-BE4B-BE03-09EF-3797668C4C49}"/>
              </a:ext>
            </a:extLst>
          </p:cNvPr>
          <p:cNvPicPr>
            <a:picLocks noChangeAspect="1"/>
          </p:cNvPicPr>
          <p:nvPr/>
        </p:nvPicPr>
        <p:blipFill>
          <a:blip r:embed="rId6"/>
          <a:stretch>
            <a:fillRect/>
          </a:stretch>
        </p:blipFill>
        <p:spPr>
          <a:xfrm>
            <a:off x="6369603" y="2731638"/>
            <a:ext cx="2117966" cy="2725027"/>
          </a:xfrm>
          <a:prstGeom prst="rect">
            <a:avLst/>
          </a:prstGeom>
        </p:spPr>
      </p:pic>
      <p:pic>
        <p:nvPicPr>
          <p:cNvPr id="17" name="Picture 16" descr="Text, letter&#10;&#10;Description automatically generated">
            <a:extLst>
              <a:ext uri="{FF2B5EF4-FFF2-40B4-BE49-F238E27FC236}">
                <a16:creationId xmlns:a16="http://schemas.microsoft.com/office/drawing/2014/main" id="{4441EAAB-BB2D-E06A-2D1D-8C4EF01C0603}"/>
              </a:ext>
            </a:extLst>
          </p:cNvPr>
          <p:cNvPicPr>
            <a:picLocks noChangeAspect="1"/>
          </p:cNvPicPr>
          <p:nvPr/>
        </p:nvPicPr>
        <p:blipFill>
          <a:blip r:embed="rId7"/>
          <a:stretch>
            <a:fillRect/>
          </a:stretch>
        </p:blipFill>
        <p:spPr>
          <a:xfrm>
            <a:off x="6812592" y="2730851"/>
            <a:ext cx="2121230" cy="2719640"/>
          </a:xfrm>
          <a:prstGeom prst="rect">
            <a:avLst/>
          </a:prstGeom>
        </p:spPr>
      </p:pic>
      <p:sp>
        <p:nvSpPr>
          <p:cNvPr id="12" name="Title 1">
            <a:extLst>
              <a:ext uri="{FF2B5EF4-FFF2-40B4-BE49-F238E27FC236}">
                <a16:creationId xmlns:a16="http://schemas.microsoft.com/office/drawing/2014/main" id="{3B2741F8-FD72-918D-79DC-22023C5710AE}"/>
              </a:ext>
            </a:extLst>
          </p:cNvPr>
          <p:cNvSpPr>
            <a:spLocks noGrp="1"/>
          </p:cNvSpPr>
          <p:nvPr>
            <p:ph type="title"/>
          </p:nvPr>
        </p:nvSpPr>
        <p:spPr>
          <a:xfrm>
            <a:off x="838200" y="365125"/>
            <a:ext cx="10515600" cy="1325563"/>
          </a:xfrm>
        </p:spPr>
        <p:txBody>
          <a:bodyPr>
            <a:normAutofit/>
          </a:bodyPr>
          <a:lstStyle/>
          <a:p>
            <a:pPr algn="ctr"/>
            <a:r>
              <a:rPr lang="en-US" sz="2600" dirty="0">
                <a:latin typeface="Simplified Arabic Fixed" panose="02070309020205020404" pitchFamily="49" charset="-78"/>
                <a:cs typeface="Simplified Arabic Fixed" panose="02070309020205020404" pitchFamily="49" charset="-78"/>
              </a:rPr>
              <a:t>Example case: </a:t>
            </a:r>
            <a:br>
              <a:rPr lang="en-US" sz="2600" dirty="0">
                <a:latin typeface="Simplified Arabic Fixed" panose="02070309020205020404" pitchFamily="49" charset="-78"/>
                <a:cs typeface="Simplified Arabic Fixed" panose="02070309020205020404" pitchFamily="49" charset="-78"/>
              </a:rPr>
            </a:br>
            <a:r>
              <a:rPr lang="en-US" sz="2600" dirty="0">
                <a:latin typeface="Simplified Arabic Fixed" panose="02070309020205020404" pitchFamily="49" charset="-78"/>
                <a:cs typeface="Simplified Arabic Fixed" panose="02070309020205020404" pitchFamily="49" charset="-78"/>
              </a:rPr>
              <a:t>Groundwater Sustainability Plans </a:t>
            </a:r>
            <a:r>
              <a:rPr lang="en-US" sz="2600" dirty="0">
                <a:latin typeface="Courier New" panose="02070309020205020404" pitchFamily="49" charset="0"/>
                <a:cs typeface="Courier New" panose="02070309020205020404" pitchFamily="49" charset="0"/>
              </a:rPr>
              <a:t>(</a:t>
            </a:r>
            <a:r>
              <a:rPr lang="en-US" sz="2600" dirty="0">
                <a:latin typeface="Simplified Arabic Fixed" panose="02070309020205020404" pitchFamily="49" charset="-78"/>
                <a:cs typeface="Simplified Arabic Fixed" panose="02070309020205020404" pitchFamily="49" charset="-78"/>
              </a:rPr>
              <a:t>GSPs</a:t>
            </a:r>
            <a:r>
              <a:rPr lang="en-US" sz="2600" dirty="0">
                <a:latin typeface="Courier New" panose="02070309020205020404" pitchFamily="49" charset="0"/>
                <a:cs typeface="Courier New" panose="02070309020205020404" pitchFamily="49" charset="0"/>
              </a:rPr>
              <a:t>)</a:t>
            </a:r>
          </a:p>
        </p:txBody>
      </p:sp>
      <p:cxnSp>
        <p:nvCxnSpPr>
          <p:cNvPr id="14" name="Straight Connector 13">
            <a:extLst>
              <a:ext uri="{FF2B5EF4-FFF2-40B4-BE49-F238E27FC236}">
                <a16:creationId xmlns:a16="http://schemas.microsoft.com/office/drawing/2014/main" id="{AE781246-7067-0370-5149-ECFD31294CDA}"/>
              </a:ext>
            </a:extLst>
          </p:cNvPr>
          <p:cNvCxnSpPr>
            <a:cxnSpLocks/>
          </p:cNvCxnSpPr>
          <p:nvPr/>
        </p:nvCxnSpPr>
        <p:spPr>
          <a:xfrm>
            <a:off x="1588334" y="1690688"/>
            <a:ext cx="8835081"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873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D9B37B7-C37F-765E-DC8F-2AA4C9377B65}"/>
              </a:ext>
            </a:extLst>
          </p:cNvPr>
          <p:cNvPicPr>
            <a:picLocks noChangeAspect="1"/>
          </p:cNvPicPr>
          <p:nvPr/>
        </p:nvPicPr>
        <p:blipFill rotWithShape="1">
          <a:blip r:embed="rId2"/>
          <a:srcRect t="39915" r="24865"/>
          <a:stretch/>
        </p:blipFill>
        <p:spPr>
          <a:xfrm>
            <a:off x="2441812" y="997886"/>
            <a:ext cx="5040151" cy="1320282"/>
          </a:xfrm>
          <a:prstGeom prst="rect">
            <a:avLst/>
          </a:prstGeom>
        </p:spPr>
      </p:pic>
      <p:sp>
        <p:nvSpPr>
          <p:cNvPr id="7" name="Rectangle 6">
            <a:extLst>
              <a:ext uri="{FF2B5EF4-FFF2-40B4-BE49-F238E27FC236}">
                <a16:creationId xmlns:a16="http://schemas.microsoft.com/office/drawing/2014/main" id="{14782FA1-D564-B41C-3556-9939EA1A6E0E}"/>
              </a:ext>
            </a:extLst>
          </p:cNvPr>
          <p:cNvSpPr/>
          <p:nvPr/>
        </p:nvSpPr>
        <p:spPr>
          <a:xfrm>
            <a:off x="6525341" y="34398"/>
            <a:ext cx="1587324" cy="19448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AE4E9A90-223A-5DBF-7F16-6BFEBF4CDDC3}"/>
              </a:ext>
            </a:extLst>
          </p:cNvPr>
          <p:cNvSpPr txBox="1"/>
          <p:nvPr/>
        </p:nvSpPr>
        <p:spPr>
          <a:xfrm>
            <a:off x="1408735" y="2036129"/>
            <a:ext cx="1927655"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114 </a:t>
            </a:r>
            <a:r>
              <a:rPr lang="en-US" sz="1600" dirty="0">
                <a:latin typeface="Simplified Arabic Fixed" panose="02070309020205020404" pitchFamily="49" charset="-78"/>
                <a:cs typeface="Simplified Arabic Fixed" panose="02070309020205020404" pitchFamily="49" charset="-78"/>
              </a:rPr>
              <a:t>documents</a:t>
            </a:r>
          </a:p>
          <a:p>
            <a:pPr algn="ctr"/>
            <a:r>
              <a:rPr lang="en-US" sz="1600" dirty="0">
                <a:latin typeface="Courier New" panose="02070309020205020404" pitchFamily="49" charset="0"/>
                <a:cs typeface="Courier New" panose="02070309020205020404" pitchFamily="49" charset="0"/>
              </a:rPr>
              <a:t>~160K </a:t>
            </a:r>
            <a:r>
              <a:rPr lang="en-US" sz="1600" dirty="0">
                <a:latin typeface="Simplified Arabic Fixed" panose="02070309020205020404" pitchFamily="49" charset="-78"/>
                <a:cs typeface="Simplified Arabic Fixed" panose="02070309020205020404" pitchFamily="49" charset="-78"/>
              </a:rPr>
              <a:t>pages</a:t>
            </a:r>
          </a:p>
        </p:txBody>
      </p:sp>
      <p:sp>
        <p:nvSpPr>
          <p:cNvPr id="13" name="TextBox 12">
            <a:extLst>
              <a:ext uri="{FF2B5EF4-FFF2-40B4-BE49-F238E27FC236}">
                <a16:creationId xmlns:a16="http://schemas.microsoft.com/office/drawing/2014/main" id="{B966D2C5-83EA-2540-C51A-AF5DDE4B1254}"/>
              </a:ext>
            </a:extLst>
          </p:cNvPr>
          <p:cNvSpPr txBox="1"/>
          <p:nvPr/>
        </p:nvSpPr>
        <p:spPr>
          <a:xfrm>
            <a:off x="3621884" y="2036128"/>
            <a:ext cx="1847359"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~14K probable </a:t>
            </a:r>
          </a:p>
          <a:p>
            <a:pPr algn="ctr"/>
            <a:r>
              <a:rPr lang="en-US" sz="1600" dirty="0">
                <a:latin typeface="Courier New" panose="02070309020205020404" pitchFamily="49" charset="0"/>
                <a:cs typeface="Courier New" panose="02070309020205020404" pitchFamily="49" charset="0"/>
              </a:rPr>
              <a:t>citations</a:t>
            </a:r>
            <a:endParaRPr lang="en-US" sz="1600" dirty="0">
              <a:latin typeface="Simplified Arabic Fixed" panose="02070309020205020404" pitchFamily="49" charset="-78"/>
              <a:cs typeface="Simplified Arabic Fixed" panose="02070309020205020404" pitchFamily="49" charset="-78"/>
            </a:endParaRPr>
          </a:p>
        </p:txBody>
      </p:sp>
      <p:sp>
        <p:nvSpPr>
          <p:cNvPr id="10" name="TextBox 9">
            <a:extLst>
              <a:ext uri="{FF2B5EF4-FFF2-40B4-BE49-F238E27FC236}">
                <a16:creationId xmlns:a16="http://schemas.microsoft.com/office/drawing/2014/main" id="{D19E96E1-C190-BF5D-F752-0C09C2BD6D13}"/>
              </a:ext>
            </a:extLst>
          </p:cNvPr>
          <p:cNvSpPr txBox="1"/>
          <p:nvPr/>
        </p:nvSpPr>
        <p:spPr>
          <a:xfrm>
            <a:off x="5561871" y="2028131"/>
            <a:ext cx="2406428" cy="584775"/>
          </a:xfrm>
          <a:prstGeom prst="rect">
            <a:avLst/>
          </a:prstGeom>
          <a:solidFill>
            <a:schemeClr val="bg1"/>
          </a:solidFill>
          <a:ln>
            <a:solidFill>
              <a:schemeClr val="tx1"/>
            </a:solidFill>
          </a:ln>
        </p:spPr>
        <p:txBody>
          <a:bodyPr wrap="none" rtlCol="0">
            <a:spAutoFit/>
          </a:bodyPr>
          <a:lstStyle/>
          <a:p>
            <a:pPr algn="ctr"/>
            <a:r>
              <a:rPr lang="en-US" sz="1600" dirty="0">
                <a:latin typeface="Courier New" panose="02070309020205020404" pitchFamily="49" charset="0"/>
                <a:cs typeface="Courier New" panose="02070309020205020404" pitchFamily="49" charset="0"/>
              </a:rPr>
              <a:t>1,856 journal refs</a:t>
            </a:r>
          </a:p>
          <a:p>
            <a:pPr algn="ctr"/>
            <a:r>
              <a:rPr lang="en-US" sz="1600" dirty="0">
                <a:latin typeface="Courier New" panose="02070309020205020404" pitchFamily="49" charset="0"/>
                <a:cs typeface="Courier New" panose="02070309020205020404" pitchFamily="49" charset="0"/>
              </a:rPr>
              <a:t>3,675 agency refs</a:t>
            </a:r>
            <a:endParaRPr lang="en-US" sz="1600" dirty="0">
              <a:latin typeface="Simplified Arabic Fixed" panose="02070309020205020404" pitchFamily="49" charset="-78"/>
              <a:cs typeface="Simplified Arabic Fixed" panose="02070309020205020404" pitchFamily="49" charset="-78"/>
            </a:endParaRPr>
          </a:p>
        </p:txBody>
      </p:sp>
      <p:pic>
        <p:nvPicPr>
          <p:cNvPr id="2" name="Picture 1">
            <a:extLst>
              <a:ext uri="{FF2B5EF4-FFF2-40B4-BE49-F238E27FC236}">
                <a16:creationId xmlns:a16="http://schemas.microsoft.com/office/drawing/2014/main" id="{CE751C98-6FDE-EF6B-FF1F-A5D79AF99A21}"/>
              </a:ext>
            </a:extLst>
          </p:cNvPr>
          <p:cNvPicPr>
            <a:picLocks noChangeAspect="1"/>
          </p:cNvPicPr>
          <p:nvPr/>
        </p:nvPicPr>
        <p:blipFill>
          <a:blip r:embed="rId3"/>
          <a:stretch>
            <a:fillRect/>
          </a:stretch>
        </p:blipFill>
        <p:spPr>
          <a:xfrm>
            <a:off x="242888" y="3017481"/>
            <a:ext cx="11487150" cy="2866009"/>
          </a:xfrm>
          <a:prstGeom prst="rect">
            <a:avLst/>
          </a:prstGeom>
        </p:spPr>
      </p:pic>
    </p:spTree>
    <p:extLst>
      <p:ext uri="{BB962C8B-B14F-4D97-AF65-F5344CB8AC3E}">
        <p14:creationId xmlns:p14="http://schemas.microsoft.com/office/powerpoint/2010/main" val="751268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098476-253B-5E05-82DB-DD3E1A6DDBEB}"/>
              </a:ext>
            </a:extLst>
          </p:cNvPr>
          <p:cNvPicPr>
            <a:picLocks noChangeAspect="1"/>
          </p:cNvPicPr>
          <p:nvPr/>
        </p:nvPicPr>
        <p:blipFill rotWithShape="1">
          <a:blip r:embed="rId2"/>
          <a:srcRect t="1004" r="24865"/>
          <a:stretch/>
        </p:blipFill>
        <p:spPr>
          <a:xfrm>
            <a:off x="2441812" y="142875"/>
            <a:ext cx="5040151" cy="2175293"/>
          </a:xfrm>
          <a:prstGeom prst="rect">
            <a:avLst/>
          </a:prstGeom>
        </p:spPr>
      </p:pic>
      <p:sp>
        <p:nvSpPr>
          <p:cNvPr id="8" name="Rectangle 7">
            <a:extLst>
              <a:ext uri="{FF2B5EF4-FFF2-40B4-BE49-F238E27FC236}">
                <a16:creationId xmlns:a16="http://schemas.microsoft.com/office/drawing/2014/main" id="{C0B2604D-E02A-4BAA-DA1C-845FDFEC5CCF}"/>
              </a:ext>
            </a:extLst>
          </p:cNvPr>
          <p:cNvSpPr/>
          <p:nvPr/>
        </p:nvSpPr>
        <p:spPr>
          <a:xfrm>
            <a:off x="6489700" y="871536"/>
            <a:ext cx="1587324" cy="11316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6FAF7BCC-47AC-1DA6-8286-462EE803FDF3}"/>
              </a:ext>
            </a:extLst>
          </p:cNvPr>
          <p:cNvSpPr txBox="1"/>
          <p:nvPr/>
        </p:nvSpPr>
        <p:spPr>
          <a:xfrm>
            <a:off x="7968299" y="214818"/>
            <a:ext cx="3961763" cy="830997"/>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197 themes/keyworks -&gt; 3,982 concepts -&gt; </a:t>
            </a:r>
            <a:r>
              <a:rPr lang="en-US" sz="1600" dirty="0">
                <a:highlight>
                  <a:srgbClr val="FFFF00"/>
                </a:highlight>
                <a:latin typeface="Courier New" panose="02070309020205020404" pitchFamily="49" charset="0"/>
                <a:cs typeface="Courier New" panose="02070309020205020404" pitchFamily="49" charset="0"/>
              </a:rPr>
              <a:t>XM works </a:t>
            </a:r>
          </a:p>
          <a:p>
            <a:pPr algn="ctr"/>
            <a:r>
              <a:rPr lang="en-US" sz="1600" dirty="0">
                <a:latin typeface="Courier New" panose="02070309020205020404" pitchFamily="49" charset="0"/>
                <a:cs typeface="Courier New" panose="02070309020205020404" pitchFamily="49" charset="0"/>
              </a:rPr>
              <a:t>Federal register -&gt; </a:t>
            </a:r>
            <a:r>
              <a:rPr lang="en-US" sz="1600" dirty="0">
                <a:highlight>
                  <a:srgbClr val="FFFF00"/>
                </a:highlight>
                <a:latin typeface="Courier New" panose="02070309020205020404" pitchFamily="49" charset="0"/>
                <a:cs typeface="Courier New" panose="02070309020205020404" pitchFamily="49" charset="0"/>
              </a:rPr>
              <a:t>X works</a:t>
            </a:r>
            <a:r>
              <a:rPr lang="en-US" sz="1600" dirty="0">
                <a:latin typeface="Courier New" panose="02070309020205020404" pitchFamily="49" charset="0"/>
                <a:cs typeface="Courier New" panose="02070309020205020404" pitchFamily="49" charset="0"/>
              </a:rPr>
              <a:t> </a:t>
            </a:r>
            <a:endParaRPr lang="en-US" sz="1600" dirty="0">
              <a:latin typeface="Simplified Arabic Fixed" panose="02070309020205020404" pitchFamily="49" charset="-78"/>
              <a:cs typeface="Simplified Arabic Fixed" panose="02070309020205020404" pitchFamily="49" charset="-78"/>
            </a:endParaRPr>
          </a:p>
        </p:txBody>
      </p:sp>
      <p:sp>
        <p:nvSpPr>
          <p:cNvPr id="18" name="TextBox 17">
            <a:extLst>
              <a:ext uri="{FF2B5EF4-FFF2-40B4-BE49-F238E27FC236}">
                <a16:creationId xmlns:a16="http://schemas.microsoft.com/office/drawing/2014/main" id="{7E1FF977-57F9-A32B-78D1-B881D32B8BC9}"/>
              </a:ext>
            </a:extLst>
          </p:cNvPr>
          <p:cNvSpPr txBox="1"/>
          <p:nvPr/>
        </p:nvSpPr>
        <p:spPr>
          <a:xfrm>
            <a:off x="1408735" y="2036129"/>
            <a:ext cx="1927655"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114 </a:t>
            </a:r>
            <a:r>
              <a:rPr lang="en-US" sz="1600" dirty="0">
                <a:latin typeface="Simplified Arabic Fixed" panose="02070309020205020404" pitchFamily="49" charset="-78"/>
                <a:cs typeface="Simplified Arabic Fixed" panose="02070309020205020404" pitchFamily="49" charset="-78"/>
              </a:rPr>
              <a:t>documents</a:t>
            </a:r>
          </a:p>
          <a:p>
            <a:pPr algn="ctr"/>
            <a:r>
              <a:rPr lang="en-US" sz="1600" dirty="0">
                <a:latin typeface="Courier New" panose="02070309020205020404" pitchFamily="49" charset="0"/>
                <a:cs typeface="Courier New" panose="02070309020205020404" pitchFamily="49" charset="0"/>
              </a:rPr>
              <a:t>~160K </a:t>
            </a:r>
            <a:r>
              <a:rPr lang="en-US" sz="1600" dirty="0">
                <a:latin typeface="Simplified Arabic Fixed" panose="02070309020205020404" pitchFamily="49" charset="-78"/>
                <a:cs typeface="Simplified Arabic Fixed" panose="02070309020205020404" pitchFamily="49" charset="-78"/>
              </a:rPr>
              <a:t>pages</a:t>
            </a:r>
          </a:p>
        </p:txBody>
      </p:sp>
      <p:sp>
        <p:nvSpPr>
          <p:cNvPr id="19" name="TextBox 18">
            <a:extLst>
              <a:ext uri="{FF2B5EF4-FFF2-40B4-BE49-F238E27FC236}">
                <a16:creationId xmlns:a16="http://schemas.microsoft.com/office/drawing/2014/main" id="{989E7663-5EAD-1054-B989-FFE084DC8DB0}"/>
              </a:ext>
            </a:extLst>
          </p:cNvPr>
          <p:cNvSpPr txBox="1"/>
          <p:nvPr/>
        </p:nvSpPr>
        <p:spPr>
          <a:xfrm>
            <a:off x="3621884" y="2036128"/>
            <a:ext cx="1847359"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~14K probable </a:t>
            </a:r>
          </a:p>
          <a:p>
            <a:pPr algn="ctr"/>
            <a:r>
              <a:rPr lang="en-US" sz="1600" dirty="0">
                <a:latin typeface="Courier New" panose="02070309020205020404" pitchFamily="49" charset="0"/>
                <a:cs typeface="Courier New" panose="02070309020205020404" pitchFamily="49" charset="0"/>
              </a:rPr>
              <a:t>citations</a:t>
            </a:r>
            <a:endParaRPr lang="en-US" sz="1600" dirty="0">
              <a:latin typeface="Simplified Arabic Fixed" panose="02070309020205020404" pitchFamily="49" charset="-78"/>
              <a:cs typeface="Simplified Arabic Fixed" panose="02070309020205020404" pitchFamily="49" charset="-78"/>
            </a:endParaRPr>
          </a:p>
        </p:txBody>
      </p:sp>
      <p:sp>
        <p:nvSpPr>
          <p:cNvPr id="20" name="TextBox 19">
            <a:extLst>
              <a:ext uri="{FF2B5EF4-FFF2-40B4-BE49-F238E27FC236}">
                <a16:creationId xmlns:a16="http://schemas.microsoft.com/office/drawing/2014/main" id="{2515094D-3B97-3EBC-7B14-C38D8F9D635E}"/>
              </a:ext>
            </a:extLst>
          </p:cNvPr>
          <p:cNvSpPr txBox="1"/>
          <p:nvPr/>
        </p:nvSpPr>
        <p:spPr>
          <a:xfrm>
            <a:off x="5561871" y="2028131"/>
            <a:ext cx="2406428" cy="584775"/>
          </a:xfrm>
          <a:prstGeom prst="rect">
            <a:avLst/>
          </a:prstGeom>
          <a:solidFill>
            <a:schemeClr val="bg1"/>
          </a:solidFill>
          <a:ln>
            <a:solidFill>
              <a:schemeClr val="tx1"/>
            </a:solidFill>
          </a:ln>
        </p:spPr>
        <p:txBody>
          <a:bodyPr wrap="none" rtlCol="0">
            <a:spAutoFit/>
          </a:bodyPr>
          <a:lstStyle/>
          <a:p>
            <a:pPr algn="ctr"/>
            <a:r>
              <a:rPr lang="en-US" sz="1600" dirty="0">
                <a:latin typeface="Courier New" panose="02070309020205020404" pitchFamily="49" charset="0"/>
                <a:cs typeface="Courier New" panose="02070309020205020404" pitchFamily="49" charset="0"/>
              </a:rPr>
              <a:t>1,856 journal refs</a:t>
            </a:r>
          </a:p>
          <a:p>
            <a:pPr algn="ctr"/>
            <a:r>
              <a:rPr lang="en-US" sz="1600" dirty="0">
                <a:latin typeface="Courier New" panose="02070309020205020404" pitchFamily="49" charset="0"/>
                <a:cs typeface="Courier New" panose="02070309020205020404" pitchFamily="49" charset="0"/>
              </a:rPr>
              <a:t>3,675 agency refs</a:t>
            </a:r>
            <a:endParaRPr lang="en-US" sz="1600" dirty="0">
              <a:latin typeface="Simplified Arabic Fixed" panose="02070309020205020404" pitchFamily="49" charset="-78"/>
              <a:cs typeface="Simplified Arabic Fixed" panose="02070309020205020404" pitchFamily="49" charset="-78"/>
            </a:endParaRPr>
          </a:p>
        </p:txBody>
      </p:sp>
      <p:pic>
        <p:nvPicPr>
          <p:cNvPr id="6" name="Picture 5" descr="Chart&#10;&#10;Description automatically generated">
            <a:extLst>
              <a:ext uri="{FF2B5EF4-FFF2-40B4-BE49-F238E27FC236}">
                <a16:creationId xmlns:a16="http://schemas.microsoft.com/office/drawing/2014/main" id="{95AF7FD6-1D03-09AA-00FB-249660E58FCF}"/>
              </a:ext>
            </a:extLst>
          </p:cNvPr>
          <p:cNvPicPr>
            <a:picLocks noChangeAspect="1"/>
          </p:cNvPicPr>
          <p:nvPr/>
        </p:nvPicPr>
        <p:blipFill>
          <a:blip r:embed="rId3"/>
          <a:stretch>
            <a:fillRect/>
          </a:stretch>
        </p:blipFill>
        <p:spPr>
          <a:xfrm>
            <a:off x="2287893" y="3002508"/>
            <a:ext cx="6362700" cy="3200400"/>
          </a:xfrm>
          <a:prstGeom prst="rect">
            <a:avLst/>
          </a:prstGeom>
        </p:spPr>
      </p:pic>
    </p:spTree>
    <p:extLst>
      <p:ext uri="{BB962C8B-B14F-4D97-AF65-F5344CB8AC3E}">
        <p14:creationId xmlns:p14="http://schemas.microsoft.com/office/powerpoint/2010/main" val="1237182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28632920-095D-7EDC-CDAE-3C3AAE9C4EE6}"/>
              </a:ext>
            </a:extLst>
          </p:cNvPr>
          <p:cNvSpPr txBox="1"/>
          <p:nvPr/>
        </p:nvSpPr>
        <p:spPr>
          <a:xfrm>
            <a:off x="2748724" y="3429000"/>
            <a:ext cx="1626664" cy="369332"/>
          </a:xfrm>
          <a:prstGeom prst="rect">
            <a:avLst/>
          </a:prstGeom>
          <a:noFill/>
        </p:spPr>
        <p:txBody>
          <a:bodyPr wrap="none" rtlCol="0">
            <a:spAutoFit/>
          </a:bodyPr>
          <a:lstStyle/>
          <a:p>
            <a:r>
              <a:rPr lang="en-US" dirty="0"/>
              <a:t>Index summary</a:t>
            </a:r>
          </a:p>
        </p:txBody>
      </p:sp>
      <p:sp>
        <p:nvSpPr>
          <p:cNvPr id="10" name="TextBox 9">
            <a:extLst>
              <a:ext uri="{FF2B5EF4-FFF2-40B4-BE49-F238E27FC236}">
                <a16:creationId xmlns:a16="http://schemas.microsoft.com/office/drawing/2014/main" id="{8E024066-7145-B6A9-7077-E9A8B5A2AEC8}"/>
              </a:ext>
            </a:extLst>
          </p:cNvPr>
          <p:cNvSpPr txBox="1"/>
          <p:nvPr/>
        </p:nvSpPr>
        <p:spPr>
          <a:xfrm>
            <a:off x="7353126" y="3429000"/>
            <a:ext cx="1652568" cy="369332"/>
          </a:xfrm>
          <a:prstGeom prst="rect">
            <a:avLst/>
          </a:prstGeom>
          <a:noFill/>
        </p:spPr>
        <p:txBody>
          <a:bodyPr wrap="none" rtlCol="0">
            <a:spAutoFit/>
          </a:bodyPr>
          <a:lstStyle/>
          <a:p>
            <a:r>
              <a:rPr lang="en-US" dirty="0"/>
              <a:t>Text summary?</a:t>
            </a:r>
          </a:p>
        </p:txBody>
      </p:sp>
      <p:pic>
        <p:nvPicPr>
          <p:cNvPr id="3" name="Picture 2">
            <a:extLst>
              <a:ext uri="{FF2B5EF4-FFF2-40B4-BE49-F238E27FC236}">
                <a16:creationId xmlns:a16="http://schemas.microsoft.com/office/drawing/2014/main" id="{C788B3D3-2F91-5934-E211-F1FA8EAB5FCB}"/>
              </a:ext>
            </a:extLst>
          </p:cNvPr>
          <p:cNvPicPr>
            <a:picLocks noChangeAspect="1"/>
          </p:cNvPicPr>
          <p:nvPr/>
        </p:nvPicPr>
        <p:blipFill rotWithShape="1">
          <a:blip r:embed="rId2"/>
          <a:srcRect t="1004" r="88"/>
          <a:stretch/>
        </p:blipFill>
        <p:spPr>
          <a:xfrm>
            <a:off x="2441812" y="142875"/>
            <a:ext cx="6702208" cy="2175293"/>
          </a:xfrm>
          <a:prstGeom prst="rect">
            <a:avLst/>
          </a:prstGeom>
        </p:spPr>
      </p:pic>
      <p:sp>
        <p:nvSpPr>
          <p:cNvPr id="19" name="Rectangle 18">
            <a:extLst>
              <a:ext uri="{FF2B5EF4-FFF2-40B4-BE49-F238E27FC236}">
                <a16:creationId xmlns:a16="http://schemas.microsoft.com/office/drawing/2014/main" id="{AE1E4CE0-862C-D7F1-8A57-897CA47AEAD9}"/>
              </a:ext>
            </a:extLst>
          </p:cNvPr>
          <p:cNvSpPr/>
          <p:nvPr/>
        </p:nvSpPr>
        <p:spPr>
          <a:xfrm>
            <a:off x="7237081" y="2000767"/>
            <a:ext cx="1587324" cy="11316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B0B938E-F153-2EF1-2DF5-57620F493B84}"/>
              </a:ext>
            </a:extLst>
          </p:cNvPr>
          <p:cNvSpPr txBox="1"/>
          <p:nvPr/>
        </p:nvSpPr>
        <p:spPr>
          <a:xfrm>
            <a:off x="8179410" y="2024797"/>
            <a:ext cx="1912704" cy="338554"/>
          </a:xfrm>
          <a:prstGeom prst="rect">
            <a:avLst/>
          </a:prstGeom>
          <a:solidFill>
            <a:schemeClr val="bg1"/>
          </a:solidFill>
          <a:ln>
            <a:solidFill>
              <a:schemeClr val="tx1"/>
            </a:solidFill>
          </a:ln>
        </p:spPr>
        <p:txBody>
          <a:bodyPr wrap="none" rtlCol="0">
            <a:spAutoFit/>
          </a:bodyPr>
          <a:lstStyle/>
          <a:p>
            <a:pPr algn="ctr"/>
            <a:r>
              <a:rPr lang="en-US" sz="1600" dirty="0">
                <a:latin typeface="Courier New" panose="02070309020205020404" pitchFamily="49" charset="0"/>
                <a:cs typeface="Courier New" panose="02070309020205020404" pitchFamily="49" charset="0"/>
              </a:rPr>
              <a:t>X indexed refs</a:t>
            </a:r>
            <a:endParaRPr lang="en-US" sz="1600" dirty="0">
              <a:latin typeface="Simplified Arabic Fixed" panose="02070309020205020404" pitchFamily="49" charset="-78"/>
              <a:cs typeface="Simplified Arabic Fixed" panose="02070309020205020404" pitchFamily="49" charset="-78"/>
            </a:endParaRPr>
          </a:p>
        </p:txBody>
      </p:sp>
      <p:sp>
        <p:nvSpPr>
          <p:cNvPr id="15" name="TextBox 14">
            <a:extLst>
              <a:ext uri="{FF2B5EF4-FFF2-40B4-BE49-F238E27FC236}">
                <a16:creationId xmlns:a16="http://schemas.microsoft.com/office/drawing/2014/main" id="{C8A23F4B-BE01-9FB9-C74D-70A8BAA431DA}"/>
              </a:ext>
            </a:extLst>
          </p:cNvPr>
          <p:cNvSpPr txBox="1"/>
          <p:nvPr/>
        </p:nvSpPr>
        <p:spPr>
          <a:xfrm>
            <a:off x="7968299" y="214818"/>
            <a:ext cx="3961763" cy="830997"/>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192 themes/keyworks -&gt; 3,982 concepts -&gt; </a:t>
            </a:r>
            <a:r>
              <a:rPr lang="en-US" sz="1600" dirty="0">
                <a:highlight>
                  <a:srgbClr val="FFFF00"/>
                </a:highlight>
                <a:latin typeface="Courier New" panose="02070309020205020404" pitchFamily="49" charset="0"/>
                <a:cs typeface="Courier New" panose="02070309020205020404" pitchFamily="49" charset="0"/>
              </a:rPr>
              <a:t>XM works </a:t>
            </a:r>
          </a:p>
          <a:p>
            <a:pPr algn="ctr"/>
            <a:r>
              <a:rPr lang="en-US" sz="1600" dirty="0">
                <a:latin typeface="Courier New" panose="02070309020205020404" pitchFamily="49" charset="0"/>
                <a:cs typeface="Courier New" panose="02070309020205020404" pitchFamily="49" charset="0"/>
              </a:rPr>
              <a:t>Federal register -&gt; </a:t>
            </a:r>
            <a:r>
              <a:rPr lang="en-US" sz="1600" dirty="0">
                <a:highlight>
                  <a:srgbClr val="FFFF00"/>
                </a:highlight>
                <a:latin typeface="Courier New" panose="02070309020205020404" pitchFamily="49" charset="0"/>
                <a:cs typeface="Courier New" panose="02070309020205020404" pitchFamily="49" charset="0"/>
              </a:rPr>
              <a:t>X works</a:t>
            </a:r>
            <a:r>
              <a:rPr lang="en-US" sz="1600" dirty="0">
                <a:latin typeface="Courier New" panose="02070309020205020404" pitchFamily="49" charset="0"/>
                <a:cs typeface="Courier New" panose="02070309020205020404" pitchFamily="49" charset="0"/>
              </a:rPr>
              <a:t> </a:t>
            </a:r>
            <a:endParaRPr lang="en-US" sz="1600" dirty="0">
              <a:latin typeface="Simplified Arabic Fixed" panose="02070309020205020404" pitchFamily="49" charset="-78"/>
              <a:cs typeface="Simplified Arabic Fixed" panose="02070309020205020404" pitchFamily="49" charset="-78"/>
            </a:endParaRPr>
          </a:p>
        </p:txBody>
      </p:sp>
      <p:sp>
        <p:nvSpPr>
          <p:cNvPr id="16" name="TextBox 15">
            <a:extLst>
              <a:ext uri="{FF2B5EF4-FFF2-40B4-BE49-F238E27FC236}">
                <a16:creationId xmlns:a16="http://schemas.microsoft.com/office/drawing/2014/main" id="{7584F068-B515-1A6F-F0A1-41A4022D370B}"/>
              </a:ext>
            </a:extLst>
          </p:cNvPr>
          <p:cNvSpPr txBox="1"/>
          <p:nvPr/>
        </p:nvSpPr>
        <p:spPr>
          <a:xfrm>
            <a:off x="1408735" y="2036129"/>
            <a:ext cx="1927655"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114 </a:t>
            </a:r>
            <a:r>
              <a:rPr lang="en-US" sz="1600" dirty="0">
                <a:latin typeface="Simplified Arabic Fixed" panose="02070309020205020404" pitchFamily="49" charset="-78"/>
                <a:cs typeface="Simplified Arabic Fixed" panose="02070309020205020404" pitchFamily="49" charset="-78"/>
              </a:rPr>
              <a:t>documents</a:t>
            </a:r>
          </a:p>
          <a:p>
            <a:pPr algn="ctr"/>
            <a:r>
              <a:rPr lang="en-US" sz="1600" dirty="0">
                <a:latin typeface="Courier New" panose="02070309020205020404" pitchFamily="49" charset="0"/>
                <a:cs typeface="Courier New" panose="02070309020205020404" pitchFamily="49" charset="0"/>
              </a:rPr>
              <a:t>~160K </a:t>
            </a:r>
            <a:r>
              <a:rPr lang="en-US" sz="1600" dirty="0">
                <a:latin typeface="Simplified Arabic Fixed" panose="02070309020205020404" pitchFamily="49" charset="-78"/>
                <a:cs typeface="Simplified Arabic Fixed" panose="02070309020205020404" pitchFamily="49" charset="-78"/>
              </a:rPr>
              <a:t>pages</a:t>
            </a:r>
          </a:p>
        </p:txBody>
      </p:sp>
      <p:sp>
        <p:nvSpPr>
          <p:cNvPr id="17" name="TextBox 16">
            <a:extLst>
              <a:ext uri="{FF2B5EF4-FFF2-40B4-BE49-F238E27FC236}">
                <a16:creationId xmlns:a16="http://schemas.microsoft.com/office/drawing/2014/main" id="{5B30D13B-3CB5-8CF8-2922-FD393F81E904}"/>
              </a:ext>
            </a:extLst>
          </p:cNvPr>
          <p:cNvSpPr txBox="1"/>
          <p:nvPr/>
        </p:nvSpPr>
        <p:spPr>
          <a:xfrm>
            <a:off x="3621884" y="2036128"/>
            <a:ext cx="1847359" cy="584775"/>
          </a:xfrm>
          <a:prstGeom prst="rect">
            <a:avLst/>
          </a:prstGeom>
          <a:solidFill>
            <a:schemeClr val="bg1"/>
          </a:solidFill>
          <a:ln>
            <a:solidFill>
              <a:schemeClr val="tx1"/>
            </a:solidFill>
          </a:ln>
        </p:spPr>
        <p:txBody>
          <a:bodyPr wrap="square" rtlCol="0">
            <a:spAutoFit/>
          </a:bodyPr>
          <a:lstStyle/>
          <a:p>
            <a:pPr algn="ctr"/>
            <a:r>
              <a:rPr lang="en-US" sz="1600" dirty="0">
                <a:latin typeface="Courier New" panose="02070309020205020404" pitchFamily="49" charset="0"/>
                <a:cs typeface="Courier New" panose="02070309020205020404" pitchFamily="49" charset="0"/>
              </a:rPr>
              <a:t>~14K probable </a:t>
            </a:r>
          </a:p>
          <a:p>
            <a:pPr algn="ctr"/>
            <a:r>
              <a:rPr lang="en-US" sz="1600" dirty="0">
                <a:latin typeface="Courier New" panose="02070309020205020404" pitchFamily="49" charset="0"/>
                <a:cs typeface="Courier New" panose="02070309020205020404" pitchFamily="49" charset="0"/>
              </a:rPr>
              <a:t>citations</a:t>
            </a:r>
            <a:endParaRPr lang="en-US" sz="1600" dirty="0">
              <a:latin typeface="Simplified Arabic Fixed" panose="02070309020205020404" pitchFamily="49" charset="-78"/>
              <a:cs typeface="Simplified Arabic Fixed" panose="02070309020205020404" pitchFamily="49" charset="-78"/>
            </a:endParaRPr>
          </a:p>
        </p:txBody>
      </p:sp>
      <p:sp>
        <p:nvSpPr>
          <p:cNvPr id="18" name="TextBox 17">
            <a:extLst>
              <a:ext uri="{FF2B5EF4-FFF2-40B4-BE49-F238E27FC236}">
                <a16:creationId xmlns:a16="http://schemas.microsoft.com/office/drawing/2014/main" id="{A840D349-00C6-DD60-2FF5-3F2A00FCBC65}"/>
              </a:ext>
            </a:extLst>
          </p:cNvPr>
          <p:cNvSpPr txBox="1"/>
          <p:nvPr/>
        </p:nvSpPr>
        <p:spPr>
          <a:xfrm>
            <a:off x="5561871" y="2028131"/>
            <a:ext cx="2406428" cy="584775"/>
          </a:xfrm>
          <a:prstGeom prst="rect">
            <a:avLst/>
          </a:prstGeom>
          <a:solidFill>
            <a:schemeClr val="bg1"/>
          </a:solidFill>
          <a:ln>
            <a:solidFill>
              <a:schemeClr val="tx1"/>
            </a:solidFill>
          </a:ln>
        </p:spPr>
        <p:txBody>
          <a:bodyPr wrap="none" rtlCol="0">
            <a:spAutoFit/>
          </a:bodyPr>
          <a:lstStyle/>
          <a:p>
            <a:pPr algn="ctr"/>
            <a:r>
              <a:rPr lang="en-US" sz="1600" dirty="0">
                <a:latin typeface="Courier New" panose="02070309020205020404" pitchFamily="49" charset="0"/>
                <a:cs typeface="Courier New" panose="02070309020205020404" pitchFamily="49" charset="0"/>
              </a:rPr>
              <a:t>1,856 journal refs</a:t>
            </a:r>
          </a:p>
          <a:p>
            <a:pPr algn="ctr"/>
            <a:r>
              <a:rPr lang="en-US" sz="1600" dirty="0">
                <a:latin typeface="Courier New" panose="02070309020205020404" pitchFamily="49" charset="0"/>
                <a:cs typeface="Courier New" panose="02070309020205020404" pitchFamily="49" charset="0"/>
              </a:rPr>
              <a:t>3,675 agency refs</a:t>
            </a:r>
            <a:endParaRPr lang="en-US" sz="1600" dirty="0">
              <a:latin typeface="Simplified Arabic Fixed" panose="02070309020205020404" pitchFamily="49" charset="-78"/>
              <a:cs typeface="Simplified Arabic Fixed" panose="02070309020205020404" pitchFamily="49" charset="-78"/>
            </a:endParaRPr>
          </a:p>
        </p:txBody>
      </p:sp>
    </p:spTree>
    <p:extLst>
      <p:ext uri="{BB962C8B-B14F-4D97-AF65-F5344CB8AC3E}">
        <p14:creationId xmlns:p14="http://schemas.microsoft.com/office/powerpoint/2010/main" val="3255799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B3F421A9-8513-7E24-7B3E-F5B68C422892}"/>
              </a:ext>
            </a:extLst>
          </p:cNvPr>
          <p:cNvSpPr txBox="1">
            <a:spLocks/>
          </p:cNvSpPr>
          <p:nvPr/>
        </p:nvSpPr>
        <p:spPr>
          <a:xfrm>
            <a:off x="6358759" y="2175228"/>
            <a:ext cx="4995041" cy="26386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200" dirty="0">
              <a:latin typeface="Courier New" panose="02070309020205020404" pitchFamily="49" charset="0"/>
              <a:cs typeface="Courier New" panose="02070309020205020404" pitchFamily="49" charset="0"/>
            </a:endParaRPr>
          </a:p>
        </p:txBody>
      </p:sp>
      <p:sp>
        <p:nvSpPr>
          <p:cNvPr id="8" name="Title 1">
            <a:extLst>
              <a:ext uri="{FF2B5EF4-FFF2-40B4-BE49-F238E27FC236}">
                <a16:creationId xmlns:a16="http://schemas.microsoft.com/office/drawing/2014/main" id="{784B00CE-E1DC-37A4-6D91-6234D0D1F91F}"/>
              </a:ext>
            </a:extLst>
          </p:cNvPr>
          <p:cNvSpPr>
            <a:spLocks noGrp="1"/>
          </p:cNvSpPr>
          <p:nvPr>
            <p:ph type="title"/>
          </p:nvPr>
        </p:nvSpPr>
        <p:spPr>
          <a:xfrm>
            <a:off x="838200" y="365125"/>
            <a:ext cx="5257800" cy="1325563"/>
          </a:xfrm>
        </p:spPr>
        <p:txBody>
          <a:bodyPr>
            <a:normAutofit/>
          </a:bodyPr>
          <a:lstStyle/>
          <a:p>
            <a:pPr algn="ctr"/>
            <a:r>
              <a:rPr lang="en-US" sz="2600" dirty="0">
                <a:latin typeface="Simplified Arabic Fixed" panose="02070309020205020404" pitchFamily="49" charset="-78"/>
                <a:cs typeface="Simplified Arabic Fixed" panose="02070309020205020404" pitchFamily="49" charset="-78"/>
              </a:rPr>
              <a:t>Preliminary results</a:t>
            </a:r>
          </a:p>
        </p:txBody>
      </p:sp>
      <p:cxnSp>
        <p:nvCxnSpPr>
          <p:cNvPr id="9" name="Straight Connector 8">
            <a:extLst>
              <a:ext uri="{FF2B5EF4-FFF2-40B4-BE49-F238E27FC236}">
                <a16:creationId xmlns:a16="http://schemas.microsoft.com/office/drawing/2014/main" id="{F4B45CA3-8BEE-F8A3-6CC8-CC1D6B04003E}"/>
              </a:ext>
            </a:extLst>
          </p:cNvPr>
          <p:cNvCxnSpPr>
            <a:cxnSpLocks/>
          </p:cNvCxnSpPr>
          <p:nvPr/>
        </p:nvCxnSpPr>
        <p:spPr>
          <a:xfrm>
            <a:off x="1556951" y="1690688"/>
            <a:ext cx="380332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Title 1">
            <a:extLst>
              <a:ext uri="{FF2B5EF4-FFF2-40B4-BE49-F238E27FC236}">
                <a16:creationId xmlns:a16="http://schemas.microsoft.com/office/drawing/2014/main" id="{E5025B21-9E4B-1434-4A1D-055E48B899CB}"/>
              </a:ext>
            </a:extLst>
          </p:cNvPr>
          <p:cNvSpPr txBox="1">
            <a:spLocks/>
          </p:cNvSpPr>
          <p:nvPr/>
        </p:nvSpPr>
        <p:spPr>
          <a:xfrm>
            <a:off x="6096000" y="365124"/>
            <a:ext cx="52578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600" dirty="0">
                <a:latin typeface="Simplified Arabic Fixed" panose="02070309020205020404" pitchFamily="49" charset="-78"/>
                <a:cs typeface="Simplified Arabic Fixed" panose="02070309020205020404" pitchFamily="49" charset="-78"/>
              </a:rPr>
              <a:t>Next steps</a:t>
            </a:r>
          </a:p>
        </p:txBody>
      </p:sp>
      <p:cxnSp>
        <p:nvCxnSpPr>
          <p:cNvPr id="11" name="Straight Connector 10">
            <a:extLst>
              <a:ext uri="{FF2B5EF4-FFF2-40B4-BE49-F238E27FC236}">
                <a16:creationId xmlns:a16="http://schemas.microsoft.com/office/drawing/2014/main" id="{1E5B8632-B162-BC32-870C-26DF3508D342}"/>
              </a:ext>
            </a:extLst>
          </p:cNvPr>
          <p:cNvCxnSpPr>
            <a:cxnSpLocks/>
          </p:cNvCxnSpPr>
          <p:nvPr/>
        </p:nvCxnSpPr>
        <p:spPr>
          <a:xfrm>
            <a:off x="6823237" y="1690687"/>
            <a:ext cx="3803325"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CFB0502-00ED-FA68-F39E-FDFD6C666B9E}"/>
              </a:ext>
            </a:extLst>
          </p:cNvPr>
          <p:cNvSpPr txBox="1"/>
          <p:nvPr/>
        </p:nvSpPr>
        <p:spPr>
          <a:xfrm>
            <a:off x="838200" y="2007136"/>
            <a:ext cx="4995041" cy="1200329"/>
          </a:xfrm>
          <a:prstGeom prst="rect">
            <a:avLst/>
          </a:prstGeom>
          <a:noFill/>
          <a:ln w="19050">
            <a:solidFill>
              <a:schemeClr val="accent3"/>
            </a:solidFill>
          </a:ln>
        </p:spPr>
        <p:txBody>
          <a:bodyPr wrap="square" lIns="182880" tIns="182880" rIns="182880" bIns="182880">
            <a:spAutoFit/>
          </a:bodyPr>
          <a:lstStyle/>
          <a:p>
            <a:pPr algn="ctr"/>
            <a:r>
              <a:rPr lang="en-US" sz="1800" dirty="0">
                <a:latin typeface="Simplified Arabic Fixed" panose="02070309020205020404" pitchFamily="49" charset="-78"/>
                <a:cs typeface="Simplified Arabic Fixed" panose="02070309020205020404" pitchFamily="49" charset="-78"/>
              </a:rPr>
              <a:t>How is science used to inform the multiple dimensions of groundwater sustainability?</a:t>
            </a:r>
          </a:p>
        </p:txBody>
      </p:sp>
      <p:sp>
        <p:nvSpPr>
          <p:cNvPr id="16" name="Content Placeholder 2">
            <a:extLst>
              <a:ext uri="{FF2B5EF4-FFF2-40B4-BE49-F238E27FC236}">
                <a16:creationId xmlns:a16="http://schemas.microsoft.com/office/drawing/2014/main" id="{C6DEB18D-E831-32EE-087F-8F88CB5EDCEF}"/>
              </a:ext>
            </a:extLst>
          </p:cNvPr>
          <p:cNvSpPr>
            <a:spLocks noGrp="1"/>
          </p:cNvSpPr>
          <p:nvPr>
            <p:ph idx="1"/>
          </p:nvPr>
        </p:nvSpPr>
        <p:spPr>
          <a:xfrm>
            <a:off x="838200" y="3016251"/>
            <a:ext cx="4995041" cy="2875263"/>
          </a:xfrm>
        </p:spPr>
        <p:txBody>
          <a:bodyPr>
            <a:normAutofit/>
          </a:bodyPr>
          <a:lstStyle/>
          <a:p>
            <a:endParaRPr lang="en-US" sz="1800" dirty="0">
              <a:latin typeface="Courier New" panose="02070309020205020404" pitchFamily="49" charset="0"/>
              <a:cs typeface="Courier New" panose="02070309020205020404" pitchFamily="49" charset="0"/>
            </a:endParaRPr>
          </a:p>
          <a:p>
            <a:r>
              <a:rPr lang="en-US" sz="1800" dirty="0">
                <a:latin typeface="Simplified Arabic Fixed" panose="02070309020205020404" pitchFamily="49" charset="-78"/>
                <a:cs typeface="Simplified Arabic Fixed" panose="02070309020205020404" pitchFamily="49" charset="-78"/>
              </a:rPr>
              <a:t>…</a:t>
            </a:r>
            <a:endParaRPr lang="en-US" sz="1200" dirty="0">
              <a:latin typeface="Courier New" panose="02070309020205020404" pitchFamily="49" charset="0"/>
              <a:cs typeface="Courier New" panose="02070309020205020404" pitchFamily="49" charset="0"/>
            </a:endParaRPr>
          </a:p>
        </p:txBody>
      </p:sp>
      <p:sp>
        <p:nvSpPr>
          <p:cNvPr id="17" name="Content Placeholder 2">
            <a:extLst>
              <a:ext uri="{FF2B5EF4-FFF2-40B4-BE49-F238E27FC236}">
                <a16:creationId xmlns:a16="http://schemas.microsoft.com/office/drawing/2014/main" id="{ED3C89E6-F7CA-EC97-0E28-BD18BA733AAB}"/>
              </a:ext>
            </a:extLst>
          </p:cNvPr>
          <p:cNvSpPr txBox="1">
            <a:spLocks/>
          </p:cNvSpPr>
          <p:nvPr/>
        </p:nvSpPr>
        <p:spPr>
          <a:xfrm>
            <a:off x="6511159" y="2327628"/>
            <a:ext cx="4995041" cy="38017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solidFill>
                  <a:schemeClr val="accent1"/>
                </a:solidFill>
                <a:latin typeface="Simplified Arabic Fixed" panose="02070309020205020404" pitchFamily="49" charset="-78"/>
                <a:cs typeface="Simplified Arabic Fixed" panose="02070309020205020404" pitchFamily="49" charset="-78"/>
              </a:rPr>
              <a:t>Challenges</a:t>
            </a:r>
          </a:p>
          <a:p>
            <a:pPr lvl="1"/>
            <a:r>
              <a:rPr lang="en-US" sz="1400" dirty="0">
                <a:latin typeface="Simplified Arabic Fixed" panose="02070309020205020404" pitchFamily="49" charset="-78"/>
                <a:cs typeface="Simplified Arabic Fixed" panose="02070309020205020404" pitchFamily="49" charset="-78"/>
              </a:rPr>
              <a:t>Indexing government documents </a:t>
            </a:r>
            <a:r>
              <a:rPr lang="en-US" sz="1400" dirty="0">
                <a:latin typeface="Courier New" panose="02070309020205020404" pitchFamily="49" charset="0"/>
                <a:cs typeface="Courier New" panose="02070309020205020404" pitchFamily="49" charset="0"/>
              </a:rPr>
              <a:t>(</a:t>
            </a:r>
            <a:r>
              <a:rPr lang="en-US" sz="1400" dirty="0">
                <a:latin typeface="Simplified Arabic Fixed" panose="02070309020205020404" pitchFamily="49" charset="-78"/>
                <a:cs typeface="Simplified Arabic Fixed" panose="02070309020205020404" pitchFamily="49" charset="-78"/>
              </a:rPr>
              <a:t>currently relying on specialized builds, interested in fed reg?</a:t>
            </a:r>
            <a:r>
              <a:rPr lang="en-US" sz="1400" dirty="0">
                <a:latin typeface="Courier New" panose="02070309020205020404" pitchFamily="49" charset="0"/>
                <a:cs typeface="Courier New" panose="02070309020205020404" pitchFamily="49" charset="0"/>
              </a:rPr>
              <a:t>)</a:t>
            </a:r>
          </a:p>
          <a:p>
            <a:pPr lvl="1"/>
            <a:r>
              <a:rPr lang="en-US" sz="1400" dirty="0">
                <a:latin typeface="Simplified Arabic Fixed" panose="02070309020205020404" pitchFamily="49" charset="-78"/>
                <a:cs typeface="Simplified Arabic Fixed" panose="02070309020205020404" pitchFamily="49" charset="-78"/>
              </a:rPr>
              <a:t>Improving matching</a:t>
            </a:r>
          </a:p>
          <a:p>
            <a:pPr lvl="1"/>
            <a:r>
              <a:rPr lang="en-US" sz="1400" dirty="0">
                <a:latin typeface="Simplified Arabic Fixed" panose="02070309020205020404" pitchFamily="49" charset="-78"/>
                <a:cs typeface="Simplified Arabic Fixed" panose="02070309020205020404" pitchFamily="49" charset="-78"/>
              </a:rPr>
              <a:t>Default </a:t>
            </a:r>
            <a:r>
              <a:rPr lang="en-US" sz="1400" dirty="0" err="1">
                <a:latin typeface="Simplified Arabic Fixed" panose="02070309020205020404" pitchFamily="49" charset="-78"/>
                <a:cs typeface="Simplified Arabic Fixed" panose="02070309020205020404" pitchFamily="49" charset="-78"/>
              </a:rPr>
              <a:t>openAlex</a:t>
            </a:r>
            <a:r>
              <a:rPr lang="en-US" sz="1400" dirty="0">
                <a:latin typeface="Simplified Arabic Fixed" panose="02070309020205020404" pitchFamily="49" charset="-78"/>
                <a:cs typeface="Simplified Arabic Fixed" panose="02070309020205020404" pitchFamily="49" charset="-78"/>
              </a:rPr>
              <a:t> search index?</a:t>
            </a:r>
          </a:p>
          <a:p>
            <a:r>
              <a:rPr lang="en-US" sz="1800" dirty="0">
                <a:solidFill>
                  <a:schemeClr val="accent1"/>
                </a:solidFill>
                <a:latin typeface="Simplified Arabic Fixed" panose="02070309020205020404" pitchFamily="49" charset="-78"/>
                <a:cs typeface="Simplified Arabic Fixed" panose="02070309020205020404" pitchFamily="49" charset="-78"/>
              </a:rPr>
              <a:t>Improvements</a:t>
            </a:r>
            <a:r>
              <a:rPr lang="en-US" sz="1800" dirty="0">
                <a:latin typeface="Simplified Arabic Fixed" panose="02070309020205020404" pitchFamily="49" charset="-78"/>
                <a:cs typeface="Simplified Arabic Fixed" panose="02070309020205020404" pitchFamily="49" charset="-78"/>
              </a:rPr>
              <a:t>: </a:t>
            </a:r>
          </a:p>
          <a:p>
            <a:pPr lvl="1"/>
            <a:r>
              <a:rPr lang="en-US" sz="1400" dirty="0">
                <a:latin typeface="Simplified Arabic Fixed" panose="02070309020205020404" pitchFamily="49" charset="-78"/>
                <a:cs typeface="Simplified Arabic Fixed" panose="02070309020205020404" pitchFamily="49" charset="-78"/>
              </a:rPr>
              <a:t>Access text of documents and build in text analysis tools</a:t>
            </a:r>
          </a:p>
          <a:p>
            <a:r>
              <a:rPr lang="en-US" sz="1800" dirty="0">
                <a:solidFill>
                  <a:schemeClr val="accent1"/>
                </a:solidFill>
                <a:latin typeface="Simplified Arabic Fixed" panose="02070309020205020404" pitchFamily="49" charset="-78"/>
                <a:cs typeface="Simplified Arabic Fixed" panose="02070309020205020404" pitchFamily="49" charset="-78"/>
              </a:rPr>
              <a:t>Collaborations</a:t>
            </a:r>
            <a:r>
              <a:rPr lang="en-US" sz="1800" dirty="0">
                <a:latin typeface="Simplified Arabic Fixed" panose="02070309020205020404" pitchFamily="49" charset="-78"/>
                <a:cs typeface="Simplified Arabic Fixed" panose="02070309020205020404" pitchFamily="49" charset="-78"/>
              </a:rPr>
              <a:t>:</a:t>
            </a:r>
          </a:p>
          <a:p>
            <a:pPr lvl="1"/>
            <a:r>
              <a:rPr lang="en-US" sz="1400" dirty="0">
                <a:latin typeface="Simplified Arabic Fixed" panose="02070309020205020404" pitchFamily="49" charset="-78"/>
                <a:cs typeface="Simplified Arabic Fixed" panose="02070309020205020404" pitchFamily="49" charset="-78"/>
              </a:rPr>
              <a:t>Add document metadata to look for patterns based on authoring agency </a:t>
            </a:r>
            <a:r>
              <a:rPr lang="en-US" sz="1400" dirty="0">
                <a:latin typeface="Courier New" panose="02070309020205020404" pitchFamily="49" charset="0"/>
                <a:cs typeface="Courier New" panose="02070309020205020404" pitchFamily="49" charset="0"/>
              </a:rPr>
              <a:t>(</a:t>
            </a:r>
            <a:r>
              <a:rPr lang="en-US" sz="1400" dirty="0">
                <a:latin typeface="Simplified Arabic Fixed" panose="02070309020205020404" pitchFamily="49" charset="-78"/>
                <a:cs typeface="Simplified Arabic Fixed" panose="02070309020205020404" pitchFamily="49" charset="-78"/>
              </a:rPr>
              <a:t>e.g. GSA composition, #DAC, overdraft level, core challenge</a:t>
            </a:r>
            <a:r>
              <a:rPr lang="en-US" sz="1400" dirty="0">
                <a:latin typeface="Courier New" panose="02070309020205020404" pitchFamily="49" charset="0"/>
                <a:cs typeface="Courier New" panose="02070309020205020404" pitchFamily="49" charset="0"/>
              </a:rPr>
              <a:t>)</a:t>
            </a:r>
          </a:p>
          <a:p>
            <a:pPr lvl="1"/>
            <a:r>
              <a:rPr lang="en-US" sz="1400" dirty="0">
                <a:latin typeface="Courier New" panose="02070309020205020404" pitchFamily="49" charset="0"/>
                <a:cs typeface="Courier New" panose="02070309020205020404" pitchFamily="49" charset="0"/>
              </a:rPr>
              <a:t>Other document ideas?</a:t>
            </a:r>
          </a:p>
        </p:txBody>
      </p:sp>
    </p:spTree>
    <p:extLst>
      <p:ext uri="{BB962C8B-B14F-4D97-AF65-F5344CB8AC3E}">
        <p14:creationId xmlns:p14="http://schemas.microsoft.com/office/powerpoint/2010/main" val="1985523053"/>
      </p:ext>
    </p:extLst>
  </p:cSld>
  <p:clrMapOvr>
    <a:masterClrMapping/>
  </p:clrMapOvr>
</p:sld>
</file>

<file path=ppt/theme/theme1.xml><?xml version="1.0" encoding="utf-8"?>
<a:theme xmlns:a="http://schemas.openxmlformats.org/drawingml/2006/main" name="Office Theme 2013 - 2022">
  <a:themeElements>
    <a:clrScheme name="Custom 1">
      <a:dk1>
        <a:srgbClr val="000000"/>
      </a:dk1>
      <a:lt1>
        <a:srgbClr val="FEFFFF"/>
      </a:lt1>
      <a:dk2>
        <a:srgbClr val="000000"/>
      </a:dk2>
      <a:lt2>
        <a:srgbClr val="E7E6E6"/>
      </a:lt2>
      <a:accent1>
        <a:srgbClr val="03989E"/>
      </a:accent1>
      <a:accent2>
        <a:srgbClr val="03989E"/>
      </a:accent2>
      <a:accent3>
        <a:srgbClr val="A5A5A5"/>
      </a:accent3>
      <a:accent4>
        <a:srgbClr val="A5A5A5"/>
      </a:accent4>
      <a:accent5>
        <a:srgbClr val="A5A5A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6862</TotalTime>
  <Words>532</Words>
  <Application>Microsoft Macintosh PowerPoint</Application>
  <PresentationFormat>Widescreen</PresentationFormat>
  <Paragraphs>84</Paragraphs>
  <Slides>10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Courier New</vt:lpstr>
      <vt:lpstr>Simplified Arabic Fixed</vt:lpstr>
      <vt:lpstr>Office Theme 2013 - 2022</vt:lpstr>
      <vt:lpstr>govscienceuseR:  Tools for quantifying science in policy</vt:lpstr>
      <vt:lpstr>Policymakers should  ‘listen to the science’</vt:lpstr>
      <vt:lpstr>PowerPoint Presentation</vt:lpstr>
      <vt:lpstr>Example case:  Groundwater Sustainability Plans (GSPs)</vt:lpstr>
      <vt:lpstr>Example case:  Groundwater Sustainability Plans (GSPs)</vt:lpstr>
      <vt:lpstr>PowerPoint Presentation</vt:lpstr>
      <vt:lpstr>PowerPoint Presentation</vt:lpstr>
      <vt:lpstr>PowerPoint Presentation</vt:lpstr>
      <vt:lpstr>Preliminary results</vt:lpstr>
      <vt:lpstr>govscienceuser.github.io/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govscienceuseR: Tools for quantifying science in policy</dc:title>
  <dc:creator>Liza Wood</dc:creator>
  <cp:lastModifiedBy>Liza Wood</cp:lastModifiedBy>
  <cp:revision>11</cp:revision>
  <dcterms:created xsi:type="dcterms:W3CDTF">2022-12-21T15:09:54Z</dcterms:created>
  <dcterms:modified xsi:type="dcterms:W3CDTF">2023-01-03T17:02:21Z</dcterms:modified>
</cp:coreProperties>
</file>

<file path=docProps/thumbnail.jpeg>
</file>